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2" r:id="rId2"/>
  </p:sldMasterIdLst>
  <p:notesMasterIdLst>
    <p:notesMasterId r:id="rId85"/>
  </p:notesMasterIdLst>
  <p:handoutMasterIdLst>
    <p:handoutMasterId r:id="rId86"/>
  </p:handoutMasterIdLst>
  <p:sldIdLst>
    <p:sldId id="283" r:id="rId3"/>
    <p:sldId id="285" r:id="rId4"/>
    <p:sldId id="371" r:id="rId5"/>
    <p:sldId id="372" r:id="rId6"/>
    <p:sldId id="373" r:id="rId7"/>
    <p:sldId id="382" r:id="rId8"/>
    <p:sldId id="557" r:id="rId9"/>
    <p:sldId id="519" r:id="rId10"/>
    <p:sldId id="354" r:id="rId11"/>
    <p:sldId id="360" r:id="rId12"/>
    <p:sldId id="361" r:id="rId13"/>
    <p:sldId id="362" r:id="rId14"/>
    <p:sldId id="411" r:id="rId15"/>
    <p:sldId id="413" r:id="rId16"/>
    <p:sldId id="412" r:id="rId17"/>
    <p:sldId id="414" r:id="rId18"/>
    <p:sldId id="415" r:id="rId19"/>
    <p:sldId id="417" r:id="rId20"/>
    <p:sldId id="416" r:id="rId21"/>
    <p:sldId id="556" r:id="rId22"/>
    <p:sldId id="575" r:id="rId23"/>
    <p:sldId id="346" r:id="rId24"/>
    <p:sldId id="356" r:id="rId25"/>
    <p:sldId id="289" r:id="rId26"/>
    <p:sldId id="334" r:id="rId27"/>
    <p:sldId id="290" r:id="rId28"/>
    <p:sldId id="291" r:id="rId29"/>
    <p:sldId id="368" r:id="rId30"/>
    <p:sldId id="341" r:id="rId31"/>
    <p:sldId id="292" r:id="rId32"/>
    <p:sldId id="349" r:id="rId33"/>
    <p:sldId id="483" r:id="rId34"/>
    <p:sldId id="336" r:id="rId35"/>
    <p:sldId id="484" r:id="rId36"/>
    <p:sldId id="534" r:id="rId37"/>
    <p:sldId id="535" r:id="rId38"/>
    <p:sldId id="294" r:id="rId39"/>
    <p:sldId id="333" r:id="rId40"/>
    <p:sldId id="350" r:id="rId41"/>
    <p:sldId id="352" r:id="rId42"/>
    <p:sldId id="295" r:id="rId43"/>
    <p:sldId id="355" r:id="rId44"/>
    <p:sldId id="358" r:id="rId45"/>
    <p:sldId id="359" r:id="rId46"/>
    <p:sldId id="551" r:id="rId47"/>
    <p:sldId id="549" r:id="rId48"/>
    <p:sldId id="552" r:id="rId49"/>
    <p:sldId id="553" r:id="rId50"/>
    <p:sldId id="554" r:id="rId51"/>
    <p:sldId id="576" r:id="rId52"/>
    <p:sldId id="524" r:id="rId53"/>
    <p:sldId id="548" r:id="rId54"/>
    <p:sldId id="526" r:id="rId55"/>
    <p:sldId id="547" r:id="rId56"/>
    <p:sldId id="537" r:id="rId57"/>
    <p:sldId id="419" r:id="rId58"/>
    <p:sldId id="538" r:id="rId59"/>
    <p:sldId id="330" r:id="rId60"/>
    <p:sldId id="540" r:id="rId61"/>
    <p:sldId id="539" r:id="rId62"/>
    <p:sldId id="558" r:id="rId63"/>
    <p:sldId id="559" r:id="rId64"/>
    <p:sldId id="560" r:id="rId65"/>
    <p:sldId id="561" r:id="rId66"/>
    <p:sldId id="562" r:id="rId67"/>
    <p:sldId id="563" r:id="rId68"/>
    <p:sldId id="564" r:id="rId69"/>
    <p:sldId id="565" r:id="rId70"/>
    <p:sldId id="566" r:id="rId71"/>
    <p:sldId id="567" r:id="rId72"/>
    <p:sldId id="568" r:id="rId73"/>
    <p:sldId id="569" r:id="rId74"/>
    <p:sldId id="570" r:id="rId75"/>
    <p:sldId id="571" r:id="rId76"/>
    <p:sldId id="573" r:id="rId77"/>
    <p:sldId id="574" r:id="rId78"/>
    <p:sldId id="317" r:id="rId79"/>
    <p:sldId id="550" r:id="rId80"/>
    <p:sldId id="577" r:id="rId81"/>
    <p:sldId id="324" r:id="rId82"/>
    <p:sldId id="518" r:id="rId83"/>
    <p:sldId id="325" r:id="rId84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87"/>
    </p:embeddedFont>
    <p:embeddedFont>
      <p:font typeface="Noto Music" pitchFamily="2" charset="0"/>
      <p:regular r:id="rId88"/>
    </p:embeddedFont>
    <p:embeddedFont>
      <p:font typeface="Verdana" panose="020B0604030504040204" pitchFamily="34" charset="0"/>
      <p:regular r:id="rId89"/>
      <p:bold r:id="rId90"/>
      <p:italic r:id="rId91"/>
      <p:boldItalic r:id="rId92"/>
    </p:embeddedFont>
    <p:embeddedFont>
      <p:font typeface="Wingdings 2" panose="05020102010507070707" pitchFamily="18" charset="2"/>
      <p:regular r:id="rId93"/>
    </p:embeddedFont>
  </p:embeddedFontLst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400" b="1" i="0" u="none" kern="1200" baseline="0">
        <a:solidFill>
          <a:schemeClr val="tx1"/>
        </a:solidFill>
        <a:latin typeface="Verdana" panose="020B0604030504040204" pitchFamily="34" charset="0"/>
        <a:ea typeface="+mn-ea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400" b="1" i="0" u="none" kern="1200" baseline="0">
        <a:solidFill>
          <a:schemeClr val="tx1"/>
        </a:solidFill>
        <a:latin typeface="Verdana" panose="020B0604030504040204" pitchFamily="34" charset="0"/>
        <a:ea typeface="+mn-ea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400" b="1" i="0" u="none" kern="1200" baseline="0">
        <a:solidFill>
          <a:schemeClr val="tx1"/>
        </a:solidFill>
        <a:latin typeface="Verdana" panose="020B0604030504040204" pitchFamily="34" charset="0"/>
        <a:ea typeface="+mn-ea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400" b="1" i="0" u="none" kern="1200" baseline="0">
        <a:solidFill>
          <a:schemeClr val="tx1"/>
        </a:solidFill>
        <a:latin typeface="Verdana" panose="020B0604030504040204" pitchFamily="34" charset="0"/>
        <a:ea typeface="+mn-ea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400" b="1" i="0" u="none" kern="1200" baseline="0">
        <a:solidFill>
          <a:schemeClr val="tx1"/>
        </a:solidFill>
        <a:latin typeface="Verdana" panose="020B0604030504040204" pitchFamily="34" charset="0"/>
        <a:ea typeface="+mn-ea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400" b="1" i="0" u="none" kern="1200" baseline="0">
        <a:solidFill>
          <a:schemeClr val="tx1"/>
        </a:solidFill>
        <a:latin typeface="Verdana" panose="020B0604030504040204" pitchFamily="34" charset="0"/>
        <a:ea typeface="+mn-ea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400" b="1" i="0" u="none" kern="1200" baseline="0">
        <a:solidFill>
          <a:schemeClr val="tx1"/>
        </a:solidFill>
        <a:latin typeface="Verdana" panose="020B0604030504040204" pitchFamily="34" charset="0"/>
        <a:ea typeface="+mn-ea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400" b="1" i="0" u="none" kern="1200" baseline="0">
        <a:solidFill>
          <a:schemeClr val="tx1"/>
        </a:solidFill>
        <a:latin typeface="Verdana" panose="020B0604030504040204" pitchFamily="34" charset="0"/>
        <a:ea typeface="+mn-ea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400" b="1" i="0" u="none" kern="1200" baseline="0">
        <a:solidFill>
          <a:schemeClr val="tx1"/>
        </a:solidFill>
        <a:latin typeface="Verdan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86DA"/>
    <a:srgbClr val="FF0000"/>
    <a:srgbClr val="F89E5A"/>
    <a:srgbClr val="07DCF9"/>
    <a:srgbClr val="F103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534" autoAdjust="0"/>
    <p:restoredTop sz="90928"/>
  </p:normalViewPr>
  <p:slideViewPr>
    <p:cSldViewPr showGuides="1">
      <p:cViewPr varScale="1">
        <p:scale>
          <a:sx n="85" d="100"/>
          <a:sy n="85" d="100"/>
        </p:scale>
        <p:origin x="77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font" Target="fonts/font3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font" Target="fonts/font4.fntdata"/><Relationship Id="rId95" Type="http://schemas.openxmlformats.org/officeDocument/2006/relationships/viewProps" Target="view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font" Target="fonts/font2.fntdata"/><Relationship Id="rId91" Type="http://schemas.openxmlformats.org/officeDocument/2006/relationships/font" Target="fonts/font5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handoutMaster" Target="handoutMasters/handoutMaster1.xml"/><Relationship Id="rId9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1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7.fntdata"/><Relationship Id="rId98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kthi Jeganathan" userId="3b61c739b8ce68d8" providerId="LiveId" clId="{9FE84B88-DB58-49BF-A367-753FD125E229}"/>
    <pc:docChg chg="undo custSel modSld">
      <pc:chgData name="Sakthi Jeganathan" userId="3b61c739b8ce68d8" providerId="LiveId" clId="{9FE84B88-DB58-49BF-A367-753FD125E229}" dt="2025-02-16T02:04:08.097" v="11" actId="20577"/>
      <pc:docMkLst>
        <pc:docMk/>
      </pc:docMkLst>
      <pc:sldChg chg="modSp mod">
        <pc:chgData name="Sakthi Jeganathan" userId="3b61c739b8ce68d8" providerId="LiveId" clId="{9FE84B88-DB58-49BF-A367-753FD125E229}" dt="2025-02-16T02:04:08.097" v="11" actId="20577"/>
        <pc:sldMkLst>
          <pc:docMk/>
          <pc:sldMk cId="0" sldId="324"/>
        </pc:sldMkLst>
        <pc:spChg chg="mod">
          <ac:chgData name="Sakthi Jeganathan" userId="3b61c739b8ce68d8" providerId="LiveId" clId="{9FE84B88-DB58-49BF-A367-753FD125E229}" dt="2025-02-16T02:04:08.097" v="11" actId="20577"/>
          <ac:spMkLst>
            <pc:docMk/>
            <pc:sldMk cId="0" sldId="324"/>
            <ac:spMk id="61443" creationId="{00000000-0000-0000-0000-000000000000}"/>
          </ac:spMkLst>
        </pc:spChg>
      </pc:sldChg>
      <pc:sldChg chg="addSp modSp mod">
        <pc:chgData name="Sakthi Jeganathan" userId="3b61c739b8ce68d8" providerId="LiveId" clId="{9FE84B88-DB58-49BF-A367-753FD125E229}" dt="2025-02-14T15:03:43.496" v="9" actId="20577"/>
        <pc:sldMkLst>
          <pc:docMk/>
          <pc:sldMk cId="4073162902" sldId="484"/>
        </pc:sldMkLst>
        <pc:spChg chg="mod">
          <ac:chgData name="Sakthi Jeganathan" userId="3b61c739b8ce68d8" providerId="LiveId" clId="{9FE84B88-DB58-49BF-A367-753FD125E229}" dt="2025-02-14T15:02:37.295" v="2" actId="20578"/>
          <ac:spMkLst>
            <pc:docMk/>
            <pc:sldMk cId="4073162902" sldId="484"/>
            <ac:spMk id="3" creationId="{B3E12244-CEDF-C09C-2F69-6113DE78F29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spcBef>
                <a:spcPct val="20000"/>
              </a:spcBef>
              <a:buFontTx/>
              <a:buChar char="•"/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spcBef>
                <a:spcPct val="20000"/>
              </a:spcBef>
              <a:buFontTx/>
              <a:buChar char="•"/>
              <a:defRPr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spcBef>
                <a:spcPct val="20000"/>
              </a:spcBef>
              <a:buFontTx/>
              <a:buChar char="•"/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481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>
              <a:spcBef>
                <a:spcPct val="20000"/>
              </a:spcBef>
              <a:buChar char="•"/>
            </a:pPr>
            <a:fld id="{9A0DB2DC-4C9A-4742-B13C-FB6460FD3503}" type="slidenum">
              <a:rPr lang="en-US" altLang="en-US" sz="1200" dirty="0"/>
              <a:t>‹#›</a:t>
            </a:fld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spcBef>
                <a:spcPct val="0"/>
              </a:spcBef>
              <a:buFontTx/>
              <a:buNone/>
              <a:defRPr sz="1200" b="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spcBef>
                <a:spcPct val="0"/>
              </a:spcBef>
              <a:buFontTx/>
              <a:buNone/>
              <a:defRPr sz="1200" b="0">
                <a:latin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100" name="Rectangle 4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Click to edit Master text styles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Second level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Third level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Fourth level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spcBef>
                <a:spcPct val="0"/>
              </a:spcBef>
              <a:buFontTx/>
              <a:buNone/>
              <a:defRPr sz="1200" b="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>
              <a:buNone/>
            </a:pPr>
            <a:fld id="{9A0DB2DC-4C9A-4742-B13C-FB6460FD3503}" type="slidenum">
              <a:rPr lang="en-US" altLang="en-US" sz="1200" b="0" dirty="0">
                <a:latin typeface="Arial" panose="020B0604020202020204" pitchFamily="34" charset="0"/>
              </a:rPr>
              <a:t>‹#›</a:t>
            </a:fld>
            <a:endParaRPr lang="en-US" altLang="en-US" sz="1200" b="0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Department of AI&amp;DS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en-US" dirty="0"/>
              <a:t>‹#›</a:t>
            </a:fld>
            <a:endParaRPr lang="en-US" altLang="en-US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Department of AI&amp;DS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en-US" dirty="0"/>
              <a:t>‹#›</a:t>
            </a:fld>
            <a:endParaRPr lang="en-US" altLang="en-US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Department of AI&amp;DS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en-US" dirty="0"/>
              <a:t>‹#›</a:t>
            </a:fld>
            <a:endParaRPr lang="en-US" altLang="en-US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Department of AI&amp;DS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en-US" dirty="0"/>
              <a:t>‹#›</a:t>
            </a:fld>
            <a:endParaRPr lang="en-US" altLang="en-US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Department of AI&amp;DS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en-US" dirty="0"/>
              <a:t>‹#›</a:t>
            </a:fld>
            <a:endParaRPr lang="en-US" altLang="en-US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fld id="{F44DD938-7FE6-4E1C-8588-14CF90A52FA5}" type="datetime1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4/27/2025</a:t>
            </a:fld>
            <a:endParaRPr kumimoji="0" lang="en-IN" sz="1200" b="1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IN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Department of AI&amp;DS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spcBef>
                <a:spcPct val="20000"/>
              </a:spcBef>
              <a:buChar char="•"/>
            </a:pPr>
            <a:fld id="{9A0DB2DC-4C9A-4742-B13C-FB6460FD3503}" type="slidenum">
              <a:rPr lang="en-IN" altLang="x-none" dirty="0">
                <a:latin typeface="Verdana" panose="020B0604030504040204" pitchFamily="34" charset="0"/>
              </a:rPr>
              <a:t>‹#›</a:t>
            </a:fld>
            <a:endParaRPr lang="en-IN" altLang="x-none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fld id="{F44DD938-7FE6-4E1C-8588-14CF90A52FA5}" type="datetime1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4/27/2025</a:t>
            </a:fld>
            <a:endParaRPr kumimoji="0" lang="en-IN" sz="1200" b="1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IN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Department of AI&amp;DS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spcBef>
                <a:spcPct val="20000"/>
              </a:spcBef>
              <a:buChar char="•"/>
            </a:pPr>
            <a:fld id="{9A0DB2DC-4C9A-4742-B13C-FB6460FD3503}" type="slidenum">
              <a:rPr lang="en-IN" altLang="x-none" dirty="0">
                <a:latin typeface="Verdana" panose="020B0604030504040204" pitchFamily="34" charset="0"/>
              </a:rPr>
              <a:t>‹#›</a:t>
            </a:fld>
            <a:endParaRPr lang="en-IN" altLang="x-none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fld id="{F44DD938-7FE6-4E1C-8588-14CF90A52FA5}" type="datetime1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4/27/2025</a:t>
            </a:fld>
            <a:endParaRPr kumimoji="0" lang="en-IN" sz="1200" b="1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IN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Department of AI&amp;DS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spcBef>
                <a:spcPct val="20000"/>
              </a:spcBef>
              <a:buChar char="•"/>
            </a:pPr>
            <a:fld id="{9A0DB2DC-4C9A-4742-B13C-FB6460FD3503}" type="slidenum">
              <a:rPr lang="en-IN" altLang="x-none" dirty="0">
                <a:latin typeface="Verdana" panose="020B0604030504040204" pitchFamily="34" charset="0"/>
              </a:rPr>
              <a:t>‹#›</a:t>
            </a:fld>
            <a:endParaRPr lang="en-IN" altLang="x-none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fld id="{F44DD938-7FE6-4E1C-8588-14CF90A52FA5}" type="datetime1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4/27/2025</a:t>
            </a:fld>
            <a:endParaRPr kumimoji="0" lang="en-IN" sz="1200" b="1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IN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Department of AI&amp;DS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spcBef>
                <a:spcPct val="20000"/>
              </a:spcBef>
              <a:buChar char="•"/>
            </a:pPr>
            <a:fld id="{9A0DB2DC-4C9A-4742-B13C-FB6460FD3503}" type="slidenum">
              <a:rPr lang="en-IN" altLang="x-none" dirty="0">
                <a:latin typeface="Verdana" panose="020B0604030504040204" pitchFamily="34" charset="0"/>
              </a:rPr>
              <a:t>‹#›</a:t>
            </a:fld>
            <a:endParaRPr lang="en-IN" altLang="x-none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fld id="{F44DD938-7FE6-4E1C-8588-14CF90A52FA5}" type="datetime1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4/27/2025</a:t>
            </a:fld>
            <a:endParaRPr kumimoji="0" lang="en-IN" sz="1200" b="1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IN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Department of AI&amp;DS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spcBef>
                <a:spcPct val="20000"/>
              </a:spcBef>
              <a:buChar char="•"/>
            </a:pPr>
            <a:fld id="{9A0DB2DC-4C9A-4742-B13C-FB6460FD3503}" type="slidenum">
              <a:rPr lang="en-IN" altLang="x-none" dirty="0">
                <a:latin typeface="Verdana" panose="020B0604030504040204" pitchFamily="34" charset="0"/>
              </a:rPr>
              <a:t>‹#›</a:t>
            </a:fld>
            <a:endParaRPr lang="en-IN" altLang="x-none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fld id="{F44DD938-7FE6-4E1C-8588-14CF90A52FA5}" type="datetime1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4/27/2025</a:t>
            </a:fld>
            <a:endParaRPr kumimoji="0" lang="en-IN" sz="1200" b="1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IN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Department of AI&amp;DS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spcBef>
                <a:spcPct val="20000"/>
              </a:spcBef>
              <a:buChar char="•"/>
            </a:pPr>
            <a:fld id="{9A0DB2DC-4C9A-4742-B13C-FB6460FD3503}" type="slidenum">
              <a:rPr lang="en-IN" altLang="x-none" dirty="0">
                <a:latin typeface="Verdana" panose="020B0604030504040204" pitchFamily="34" charset="0"/>
              </a:rPr>
              <a:t>‹#›</a:t>
            </a:fld>
            <a:endParaRPr lang="en-IN" altLang="x-none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Line 7"/>
          <p:cNvSpPr/>
          <p:nvPr userDrawn="1"/>
        </p:nvSpPr>
        <p:spPr>
          <a:xfrm>
            <a:off x="685800" y="990600"/>
            <a:ext cx="8458200" cy="0"/>
          </a:xfrm>
          <a:prstGeom prst="line">
            <a:avLst/>
          </a:prstGeom>
          <a:ln w="9525">
            <a:noFill/>
          </a:ln>
        </p:spPr>
      </p:sp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914400" y="6248400"/>
            <a:ext cx="1981200" cy="2746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457200">
              <a:spcBef>
                <a:spcPct val="20000"/>
              </a:spcBef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45720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altLang="en-US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457200" y="6324600"/>
            <a:ext cx="2895600" cy="2746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457200">
              <a:spcBef>
                <a:spcPct val="20000"/>
              </a:spcBef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45720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578C520-0E7D-462E-8ADC-0A5E75B8EDD2}" type="datetime3">
              <a:rPr kumimoji="0" lang="en-US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27 April 2025</a:t>
            </a:fld>
            <a:endParaRPr kumimoji="0" lang="en-US" altLang="en-US" sz="1200" b="1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8086725" y="6446838"/>
            <a:ext cx="1079500" cy="2746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457200" lvl="0" indent="0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en-US" sz="1200" dirty="0">
                <a:latin typeface="Verdana" panose="020B0604030504040204" pitchFamily="34" charset="0"/>
              </a:rPr>
              <a:t>‹#›</a:t>
            </a:fld>
            <a:endParaRPr lang="en-US" altLang="en-US" sz="1200" dirty="0">
              <a:latin typeface="Verdana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Department of AI&amp;DS</a:t>
            </a:r>
          </a:p>
        </p:txBody>
      </p:sp>
      <p:sp>
        <p:nvSpPr>
          <p:cNvPr id="8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18300" y="63500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 eaLnBrk="1" hangingPunct="1">
              <a:buNone/>
            </a:pPr>
            <a:fld id="{9A0DB2DC-4C9A-4742-B13C-FB6460FD3503}" type="slidenum">
              <a:rPr lang="en-US" altLang="en-US" dirty="0">
                <a:latin typeface="Arial" panose="020B0604020202020204" pitchFamily="34" charset="0"/>
              </a:rPr>
              <a:t>‹#›</a:t>
            </a:fld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fld id="{F44DD938-7FE6-4E1C-8588-14CF90A52FA5}" type="datetime1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4/27/2025</a:t>
            </a:fld>
            <a:endParaRPr kumimoji="0" lang="en-IN" sz="1200" b="1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IN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Department of AI&amp;DS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spcBef>
                <a:spcPct val="20000"/>
              </a:spcBef>
              <a:buChar char="•"/>
            </a:pPr>
            <a:fld id="{9A0DB2DC-4C9A-4742-B13C-FB6460FD3503}" type="slidenum">
              <a:rPr lang="en-IN" altLang="x-none" dirty="0">
                <a:latin typeface="Verdana" panose="020B0604030504040204" pitchFamily="34" charset="0"/>
              </a:rPr>
              <a:t>‹#›</a:t>
            </a:fld>
            <a:endParaRPr lang="en-IN" altLang="x-none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fld id="{F44DD938-7FE6-4E1C-8588-14CF90A52FA5}" type="datetime1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4/27/2025</a:t>
            </a:fld>
            <a:endParaRPr kumimoji="0" lang="en-IN" sz="1200" b="1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IN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Department of AI&amp;DS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spcBef>
                <a:spcPct val="20000"/>
              </a:spcBef>
              <a:buChar char="•"/>
            </a:pPr>
            <a:fld id="{9A0DB2DC-4C9A-4742-B13C-FB6460FD3503}" type="slidenum">
              <a:rPr lang="en-IN" altLang="x-none" dirty="0">
                <a:latin typeface="Verdana" panose="020B0604030504040204" pitchFamily="34" charset="0"/>
              </a:rPr>
              <a:t>‹#›</a:t>
            </a:fld>
            <a:endParaRPr lang="en-IN" altLang="x-none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IN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fld id="{F44DD938-7FE6-4E1C-8588-14CF90A52FA5}" type="datetime1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4/27/2025</a:t>
            </a:fld>
            <a:endParaRPr kumimoji="0" lang="en-IN" sz="1200" b="1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IN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Department of AI&amp;DS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spcBef>
                <a:spcPct val="20000"/>
              </a:spcBef>
              <a:buChar char="•"/>
            </a:pPr>
            <a:fld id="{9A0DB2DC-4C9A-4742-B13C-FB6460FD3503}" type="slidenum">
              <a:rPr lang="en-IN" altLang="x-none" dirty="0">
                <a:latin typeface="Verdana" panose="020B0604030504040204" pitchFamily="34" charset="0"/>
              </a:rPr>
              <a:t>‹#›</a:t>
            </a:fld>
            <a:endParaRPr lang="en-IN" altLang="x-none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fld id="{F44DD938-7FE6-4E1C-8588-14CF90A52FA5}" type="datetime1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4/27/2025</a:t>
            </a:fld>
            <a:endParaRPr kumimoji="0" lang="en-IN" sz="1200" b="1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IN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Department of AI&amp;DS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spcBef>
                <a:spcPct val="20000"/>
              </a:spcBef>
              <a:buChar char="•"/>
            </a:pPr>
            <a:fld id="{9A0DB2DC-4C9A-4742-B13C-FB6460FD3503}" type="slidenum">
              <a:rPr lang="en-IN" altLang="x-none" dirty="0">
                <a:latin typeface="Verdana" panose="020B0604030504040204" pitchFamily="34" charset="0"/>
              </a:rPr>
              <a:t>‹#›</a:t>
            </a:fld>
            <a:endParaRPr lang="en-IN" altLang="x-none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fld id="{F44DD938-7FE6-4E1C-8588-14CF90A52FA5}" type="datetime1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4/27/2025</a:t>
            </a:fld>
            <a:endParaRPr kumimoji="0" lang="en-IN" sz="1200" b="1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IN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Department of AI&amp;DS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spcBef>
                <a:spcPct val="20000"/>
              </a:spcBef>
              <a:buChar char="•"/>
            </a:pPr>
            <a:fld id="{9A0DB2DC-4C9A-4742-B13C-FB6460FD3503}" type="slidenum">
              <a:rPr lang="en-IN" altLang="x-none" dirty="0">
                <a:latin typeface="Verdana" panose="020B0604030504040204" pitchFamily="34" charset="0"/>
              </a:rPr>
              <a:t>‹#›</a:t>
            </a:fld>
            <a:endParaRPr lang="en-IN" altLang="x-none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Department of AI&amp;DS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en-US" dirty="0"/>
              <a:t>‹#›</a:t>
            </a:fld>
            <a:endParaRPr lang="en-US" altLang="en-US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Department of AI&amp;DS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en-US" dirty="0"/>
              <a:t>‹#›</a:t>
            </a:fld>
            <a:endParaRPr lang="en-US" altLang="en-US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Department of AI&amp;DS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en-US" dirty="0"/>
              <a:t>‹#›</a:t>
            </a:fld>
            <a:endParaRPr lang="en-US" altLang="en-US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Department of AI&amp;DS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en-US" dirty="0"/>
              <a:t>‹#›</a:t>
            </a:fld>
            <a:endParaRPr lang="en-US" altLang="en-US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Department of AI&amp;DS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en-US" dirty="0"/>
              <a:t>‹#›</a:t>
            </a:fld>
            <a:endParaRPr lang="en-US" altLang="en-US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Department of AI&amp;DS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en-US" dirty="0"/>
              <a:t>‹#›</a:t>
            </a:fld>
            <a:endParaRPr lang="en-US" altLang="en-US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Department of AI&amp;DS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en-US" dirty="0"/>
              <a:t>‹#›</a:t>
            </a:fld>
            <a:endParaRPr lang="en-US" altLang="en-US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spcBef>
                <a:spcPct val="0"/>
              </a:spcBef>
              <a:buFontTx/>
              <a:buNone/>
              <a:defRPr b="0">
                <a:solidFill>
                  <a:srgbClr val="0000FF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Department of AI&amp;DS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18300" y="63500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b="0">
                <a:latin typeface="Arial" panose="020B0604020202020204" pitchFamily="34" charset="0"/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altLang="en-US" dirty="0"/>
              <a:t>‹#›</a:t>
            </a:fld>
            <a:endParaRPr lang="en-US" altLang="en-US" dirty="0">
              <a:latin typeface="Verdana" panose="020B0604030504040204" pitchFamily="34" charset="0"/>
            </a:endParaRPr>
          </a:p>
        </p:txBody>
      </p:sp>
      <p:sp>
        <p:nvSpPr>
          <p:cNvPr id="2" name="Line 7"/>
          <p:cNvSpPr/>
          <p:nvPr userDrawn="1"/>
        </p:nvSpPr>
        <p:spPr>
          <a:xfrm>
            <a:off x="685800" y="990600"/>
            <a:ext cx="8458200" cy="0"/>
          </a:xfrm>
          <a:prstGeom prst="line">
            <a:avLst/>
          </a:prstGeom>
          <a:ln w="9525">
            <a:noFill/>
          </a:ln>
        </p:spPr>
      </p:sp>
      <p:sp>
        <p:nvSpPr>
          <p:cNvPr id="1031" name="Text Box 9"/>
          <p:cNvSpPr txBox="1">
            <a:spLocks noChangeArrowheads="1"/>
          </p:cNvSpPr>
          <p:nvPr/>
        </p:nvSpPr>
        <p:spPr bwMode="auto">
          <a:xfrm>
            <a:off x="914400" y="6248400"/>
            <a:ext cx="1981200" cy="2746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457200">
              <a:spcBef>
                <a:spcPct val="20000"/>
              </a:spcBef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45720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altLang="en-US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1032" name="Text Box 10"/>
          <p:cNvSpPr txBox="1">
            <a:spLocks noChangeArrowheads="1"/>
          </p:cNvSpPr>
          <p:nvPr/>
        </p:nvSpPr>
        <p:spPr bwMode="auto">
          <a:xfrm>
            <a:off x="457200" y="6324600"/>
            <a:ext cx="2895600" cy="2746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457200">
              <a:spcBef>
                <a:spcPct val="20000"/>
              </a:spcBef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45720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91E0388-DE04-46BD-8CFA-521522ADFBB9}" type="datetime3">
              <a:rPr kumimoji="0" lang="en-US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27 April 2025</a:t>
            </a:fld>
            <a:endParaRPr kumimoji="0" lang="en-US" altLang="en-US" sz="1200" b="1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8318500" y="6446838"/>
            <a:ext cx="609600" cy="639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457200" lvl="0" indent="0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en-US" sz="1200" dirty="0">
                <a:latin typeface="Verdana" panose="020B0604030504040204" pitchFamily="34" charset="0"/>
              </a:rPr>
              <a:t>‹#›</a:t>
            </a:fld>
            <a:endParaRPr lang="en-US" altLang="en-US" sz="1200" dirty="0">
              <a:latin typeface="Verdana" panose="020B060403050404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>
    <p:zoom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en-US" dirty="0"/>
              <a:t>Click to edit Master title style</a:t>
            </a:r>
            <a:endParaRPr lang="en-IN" altLang="en-US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  <a:endParaRPr lang="en-I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spcBef>
                <a:spcPct val="20000"/>
              </a:spcBef>
              <a:buFontTx/>
              <a:buChar char="•"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fld id="{F44DD938-7FE6-4E1C-8588-14CF90A52FA5}" type="datetime1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4/27/2025</a:t>
            </a:fld>
            <a:endParaRPr kumimoji="0" lang="en-IN" sz="1200" b="1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spcBef>
                <a:spcPct val="20000"/>
              </a:spcBef>
              <a:buFontTx/>
              <a:buChar char="•"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IN" sz="1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Department of AI&amp;DS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>
              <a:spcBef>
                <a:spcPct val="20000"/>
              </a:spcBef>
              <a:buChar char="•"/>
            </a:pPr>
            <a:fld id="{9A0DB2DC-4C9A-4742-B13C-FB6460FD3503}" type="slidenum">
              <a:rPr lang="en-IN" altLang="x-none" dirty="0">
                <a:latin typeface="Verdana" panose="020B0604030504040204" pitchFamily="34" charset="0"/>
              </a:rPr>
              <a:t>‹#›</a:t>
            </a:fld>
            <a:endParaRPr lang="en-IN" altLang="x-none" dirty="0">
              <a:latin typeface="Verdana" panose="020B060403050404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sldNum="0" hdr="0" ft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oter Placeholder 3"/>
          <p:cNvSpPr txBox="1">
            <a:spLocks noGrp="1"/>
          </p:cNvSpPr>
          <p:nvPr>
            <p:ph type="ftr" sz="quarter" idx="3"/>
          </p:nvPr>
        </p:nvSpPr>
        <p:spPr>
          <a:ln/>
        </p:spPr>
        <p:txBody>
          <a:bodyPr/>
          <a:lstStyle/>
          <a:p>
            <a:pPr marL="0" indent="0" algn="ctr" eaLnBrk="1" hangingPunct="1">
              <a:spcBef>
                <a:spcPct val="0"/>
              </a:spcBef>
              <a:buNone/>
            </a:pPr>
            <a:r>
              <a:rPr lang="en-US" altLang="en-US" sz="1400" dirty="0">
                <a:solidFill>
                  <a:srgbClr val="0000FF"/>
                </a:solidFill>
                <a:latin typeface="Arial" panose="020B0604020202020204" pitchFamily="34" charset="0"/>
                <a:ea typeface="+mn-ea"/>
                <a:cs typeface="+mn-cs"/>
              </a:rPr>
              <a:t>Department of AI&amp;DS</a:t>
            </a:r>
          </a:p>
        </p:txBody>
      </p:sp>
      <p:sp>
        <p:nvSpPr>
          <p:cNvPr id="6147" name="Rectangle 2"/>
          <p:cNvSpPr>
            <a:spLocks noGrp="1"/>
          </p:cNvSpPr>
          <p:nvPr>
            <p:ph type="title"/>
          </p:nvPr>
        </p:nvSpPr>
        <p:spPr>
          <a:xfrm>
            <a:off x="609600" y="304800"/>
            <a:ext cx="8534400" cy="1600200"/>
          </a:xfrm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en-US" sz="3200" b="1" dirty="0">
                <a:latin typeface="+mn-lt"/>
              </a:rPr>
              <a:t>Multi-Modality Anomaly Detection and Classification Using Heterogenous Autoencoder with Multi-Scale Sparse Transformer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2133600"/>
            <a:ext cx="8077200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	MEMBERS: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             		GLIFFY DORNICK E R 9517202109018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			KARNAS SAGAR S   9517202109026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			SAKTHI JEGANATHAN R 9517202109045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	GUIDE:</a:t>
            </a:r>
            <a:r>
              <a:rPr kumimoji="0" lang="en-US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	</a:t>
            </a:r>
            <a:endParaRPr kumimoji="0" lang="en-US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		</a:t>
            </a:r>
            <a:r>
              <a:rPr kumimoji="0" lang="en-US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	</a:t>
            </a:r>
            <a:r>
              <a:rPr kumimoji="0" lang="en-IN" sz="1800" b="1" i="0" u="none" strike="noStrike" kern="0" cap="none" spc="0" normalizeH="0" baseline="0" noProof="0" dirty="0" err="1">
                <a:ln>
                  <a:noFill/>
                </a:ln>
                <a:solidFill>
                  <a:schemeClr val="tx2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Dr.E.EMERSON</a:t>
            </a:r>
            <a:r>
              <a:rPr kumimoji="0" lang="en-IN" sz="1800" b="1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NITHIYARAJ 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alt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			</a:t>
            </a:r>
            <a:r>
              <a:rPr kumimoji="0" lang="en-IN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Assistant Professor, AI&amp;DS</a:t>
            </a:r>
            <a:endParaRPr kumimoji="0" lang="en-US" altLang="en-US" sz="1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Department of Artificial Intelligence and Data Science</a:t>
            </a:r>
          </a:p>
          <a:p>
            <a:pPr marL="342900" marR="0" lvl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Mepco</a:t>
            </a:r>
            <a:r>
              <a:rPr kumimoji="0" lang="en-US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Schlenk Engineering College</a:t>
            </a:r>
            <a:br>
              <a: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</a:br>
            <a:br>
              <a: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</a:br>
            <a:endParaRPr kumimoji="0" lang="en-US" alt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en-US" dirty="0"/>
              <a:t>Datasets</a:t>
            </a:r>
          </a:p>
        </p:txBody>
      </p:sp>
      <p:sp>
        <p:nvSpPr>
          <p:cNvPr id="39939" name="Footer Placeholder 3"/>
          <p:cNvSpPr txBox="1">
            <a:spLocks noGrp="1"/>
          </p:cNvSpPr>
          <p:nvPr>
            <p:ph type="ftr" sz="quarter" idx="3"/>
          </p:nvPr>
        </p:nvSpPr>
        <p:spPr>
          <a:ln/>
        </p:spPr>
        <p:txBody>
          <a:bodyPr/>
          <a:lstStyle/>
          <a:p>
            <a:pPr marL="0" indent="0" algn="ctr" eaLnBrk="1" hangingPunct="1">
              <a:spcBef>
                <a:spcPct val="0"/>
              </a:spcBef>
              <a:buNone/>
            </a:pPr>
            <a:r>
              <a:rPr lang="en-US" altLang="en-US" sz="1400" dirty="0">
                <a:solidFill>
                  <a:srgbClr val="0000FF"/>
                </a:solidFill>
                <a:latin typeface="Arial" panose="020B0604020202020204" pitchFamily="34" charset="0"/>
                <a:ea typeface="+mn-ea"/>
                <a:cs typeface="+mn-cs"/>
              </a:rPr>
              <a:t>Department of AI&amp;DS</a:t>
            </a:r>
          </a:p>
        </p:txBody>
      </p:sp>
      <p:sp>
        <p:nvSpPr>
          <p:cNvPr id="39940" name="Content Placeholder 1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lstStyle/>
          <a:p>
            <a:pPr algn="just"/>
            <a:r>
              <a:rPr lang="en-IN" altLang="en-US" dirty="0"/>
              <a:t>Chest X-Ray Dataset</a:t>
            </a:r>
          </a:p>
          <a:p>
            <a:pPr lvl="1" algn="just"/>
            <a:r>
              <a:rPr lang="en-US" altLang="en-US" dirty="0"/>
              <a:t>The Chest X-ray dataset contains 5856 X-Ray images and two categories (Pneumo nia/Normal). </a:t>
            </a:r>
          </a:p>
          <a:p>
            <a:pPr lvl="1" algn="just"/>
            <a:r>
              <a:rPr lang="en-US" altLang="en-US" dirty="0"/>
              <a:t>The training set has 5232 X-ray images, and the test set consists of 234 normal images and 390 pneumonia images.</a:t>
            </a:r>
            <a:endParaRPr lang="en-IN" altLang="en-US" dirty="0"/>
          </a:p>
        </p:txBody>
      </p:sp>
    </p:spTree>
    <p:extLst>
      <p:ext uri="{BB962C8B-B14F-4D97-AF65-F5344CB8AC3E}">
        <p14:creationId xmlns:p14="http://schemas.microsoft.com/office/powerpoint/2010/main" val="3429219935"/>
      </p:ext>
    </p:extLst>
  </p:cSld>
  <p:clrMapOvr>
    <a:masterClrMapping/>
  </p:clrMapOvr>
  <p:transition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en-US" dirty="0"/>
              <a:t>Datasets</a:t>
            </a:r>
          </a:p>
        </p:txBody>
      </p:sp>
      <p:sp>
        <p:nvSpPr>
          <p:cNvPr id="40963" name="Footer Placeholder 3"/>
          <p:cNvSpPr txBox="1">
            <a:spLocks noGrp="1"/>
          </p:cNvSpPr>
          <p:nvPr>
            <p:ph type="ftr" sz="quarter" idx="3"/>
          </p:nvPr>
        </p:nvSpPr>
        <p:spPr>
          <a:ln/>
        </p:spPr>
        <p:txBody>
          <a:bodyPr/>
          <a:lstStyle/>
          <a:p>
            <a:pPr marL="0" indent="0" algn="ctr" eaLnBrk="1" hangingPunct="1">
              <a:spcBef>
                <a:spcPct val="0"/>
              </a:spcBef>
              <a:buNone/>
            </a:pPr>
            <a:r>
              <a:rPr lang="en-US" altLang="en-US" sz="1400" dirty="0">
                <a:solidFill>
                  <a:srgbClr val="0000FF"/>
                </a:solidFill>
                <a:latin typeface="Arial" panose="020B0604020202020204" pitchFamily="34" charset="0"/>
                <a:ea typeface="+mn-ea"/>
                <a:cs typeface="+mn-cs"/>
              </a:rPr>
              <a:t>Department of AI&amp;DS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IN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Brain MRI Dataset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</a:rPr>
              <a:t>The dataset contains 7022 images of human brain MRI with four categories: glioma, meningioma, pituitary, and no tumor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873323"/>
      </p:ext>
    </p:extLst>
  </p:cSld>
  <p:clrMapOvr>
    <a:masterClrMapping/>
  </p:clrMapOvr>
  <p:transition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en-US" dirty="0"/>
              <a:t>Datasets</a:t>
            </a:r>
          </a:p>
        </p:txBody>
      </p:sp>
      <p:sp>
        <p:nvSpPr>
          <p:cNvPr id="41987" name="Footer Placeholder 3"/>
          <p:cNvSpPr txBox="1">
            <a:spLocks noGrp="1"/>
          </p:cNvSpPr>
          <p:nvPr>
            <p:ph type="ftr" sz="quarter" idx="3"/>
          </p:nvPr>
        </p:nvSpPr>
        <p:spPr>
          <a:ln/>
        </p:spPr>
        <p:txBody>
          <a:bodyPr/>
          <a:lstStyle/>
          <a:p>
            <a:pPr marL="0" indent="0" algn="ctr" eaLnBrk="1" hangingPunct="1">
              <a:spcBef>
                <a:spcPct val="0"/>
              </a:spcBef>
              <a:buNone/>
            </a:pPr>
            <a:r>
              <a:rPr lang="en-US" altLang="en-US" sz="1400" dirty="0">
                <a:solidFill>
                  <a:srgbClr val="0000FF"/>
                </a:solidFill>
                <a:latin typeface="Arial" panose="020B0604020202020204" pitchFamily="34" charset="0"/>
                <a:ea typeface="+mn-ea"/>
                <a:cs typeface="+mn-cs"/>
              </a:rPr>
              <a:t>Department of AI&amp;DS</a:t>
            </a:r>
          </a:p>
        </p:txBody>
      </p:sp>
      <p:sp>
        <p:nvSpPr>
          <p:cNvPr id="41988" name="Content Placeholder 1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lstStyle/>
          <a:p>
            <a:pPr algn="just"/>
            <a:r>
              <a:rPr lang="en-IN" altLang="en-US" dirty="0"/>
              <a:t>COVID-19 Dataset</a:t>
            </a:r>
          </a:p>
          <a:p>
            <a:pPr lvl="1" algn="just"/>
            <a:r>
              <a:rPr lang="en-US" altLang="en-US" dirty="0"/>
              <a:t>It contains three categories, including Covid-19, pneumonia, and normal </a:t>
            </a:r>
          </a:p>
          <a:p>
            <a:pPr lvl="1" algn="just"/>
            <a:r>
              <a:rPr lang="en-US" altLang="en-US" dirty="0"/>
              <a:t>The training set and test set have 251 and 66 images</a:t>
            </a:r>
            <a:endParaRPr lang="en-IN" altLang="en-US" dirty="0"/>
          </a:p>
        </p:txBody>
      </p:sp>
    </p:spTree>
    <p:extLst>
      <p:ext uri="{BB962C8B-B14F-4D97-AF65-F5344CB8AC3E}">
        <p14:creationId xmlns:p14="http://schemas.microsoft.com/office/powerpoint/2010/main" val="2475445152"/>
      </p:ext>
    </p:extLst>
  </p:cSld>
  <p:clrMapOvr>
    <a:masterClrMapping/>
  </p:clrMapOvr>
  <p:transition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268" y="838199"/>
            <a:ext cx="7772400" cy="1143000"/>
          </a:xfrm>
        </p:spPr>
        <p:txBody>
          <a:bodyPr/>
          <a:lstStyle/>
          <a:p>
            <a:r>
              <a:rPr lang="en-IN" altLang="en-US">
                <a:latin typeface="+mj-lt"/>
              </a:rPr>
              <a:t>Dataset Collection</a:t>
            </a:r>
            <a:endParaRPr lang="en-IN" alt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+mj-lt"/>
            </a:endParaRPr>
          </a:p>
        </p:txBody>
      </p:sp>
      <p:pic>
        <p:nvPicPr>
          <p:cNvPr id="5" name="Picture 4" descr="Screenshot 2024-12-19 1339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69" y="2774305"/>
            <a:ext cx="8343231" cy="252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57847"/>
      </p:ext>
    </p:extLst>
  </p:cSld>
  <p:clrMapOvr>
    <a:masterClrMapping/>
  </p:clrMapOvr>
  <p:transition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2024-12-19 1340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5" y="4114800"/>
            <a:ext cx="7305675" cy="2066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3369D8-D348-B5B6-F05F-E0B422B42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522" y="909106"/>
            <a:ext cx="5410955" cy="236253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1E30315-571F-A45A-0D5E-98E0FE726883}"/>
              </a:ext>
            </a:extLst>
          </p:cNvPr>
          <p:cNvSpPr txBox="1">
            <a:spLocks/>
          </p:cNvSpPr>
          <p:nvPr/>
        </p:nvSpPr>
        <p:spPr>
          <a:xfrm>
            <a:off x="838200" y="3014296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sz="3200" b="0" kern="0" dirty="0"/>
              <a:t>Retinal OCT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A6B4948-9E3E-2F3F-96CD-556123E42A4C}"/>
              </a:ext>
            </a:extLst>
          </p:cNvPr>
          <p:cNvSpPr txBox="1">
            <a:spLocks/>
          </p:cNvSpPr>
          <p:nvPr/>
        </p:nvSpPr>
        <p:spPr>
          <a:xfrm>
            <a:off x="919162" y="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sz="3200" b="0" kern="0" dirty="0"/>
              <a:t>Brain MRI</a:t>
            </a:r>
          </a:p>
        </p:txBody>
      </p:sp>
    </p:spTree>
    <p:extLst>
      <p:ext uri="{BB962C8B-B14F-4D97-AF65-F5344CB8AC3E}">
        <p14:creationId xmlns:p14="http://schemas.microsoft.com/office/powerpoint/2010/main" val="3198411442"/>
      </p:ext>
    </p:extLst>
  </p:cSld>
  <p:clrMapOvr>
    <a:masterClrMapping/>
  </p:clrMapOvr>
  <p:transition>
    <p:zo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Chest x-ray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2024-12-19 1340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625" y="1575938"/>
            <a:ext cx="7124700" cy="1352550"/>
          </a:xfrm>
          <a:prstGeom prst="rect">
            <a:avLst/>
          </a:prstGeom>
        </p:spPr>
      </p:pic>
      <p:pic>
        <p:nvPicPr>
          <p:cNvPr id="5" name="Picture 4" descr="Screenshot 2024-12-19 1340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840" y="3886200"/>
            <a:ext cx="7477125" cy="17145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AE17014-DC4F-E3A6-985C-B74CF29155F7}"/>
              </a:ext>
            </a:extLst>
          </p:cNvPr>
          <p:cNvSpPr txBox="1">
            <a:spLocks/>
          </p:cNvSpPr>
          <p:nvPr/>
        </p:nvSpPr>
        <p:spPr>
          <a:xfrm>
            <a:off x="909683" y="28575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sz="3200" b="0" kern="0" dirty="0"/>
              <a:t>Covid</a:t>
            </a:r>
          </a:p>
        </p:txBody>
      </p:sp>
    </p:spTree>
    <p:extLst>
      <p:ext uri="{BB962C8B-B14F-4D97-AF65-F5344CB8AC3E}">
        <p14:creationId xmlns:p14="http://schemas.microsoft.com/office/powerpoint/2010/main" val="2141303601"/>
      </p:ext>
    </p:extLst>
  </p:cSld>
  <p:clrMapOvr>
    <a:masterClrMapping/>
  </p:clrMapOvr>
  <p:transition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r>
              <a:rPr lang="en-US" dirty="0">
                <a:latin typeface="+mj-lt"/>
              </a:rPr>
              <a:t>Brain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400"/>
            <a:ext cx="7772400" cy="4114800"/>
          </a:xfrm>
        </p:spPr>
        <p:txBody>
          <a:bodyPr/>
          <a:lstStyle/>
          <a:p>
            <a:endParaRPr lang="en-US">
              <a:latin typeface="+mj-lt"/>
            </a:endParaRPr>
          </a:p>
        </p:txBody>
      </p:sp>
      <p:pic>
        <p:nvPicPr>
          <p:cNvPr id="4" name="Picture 3" descr="Screenshot 2024-12-19 1340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4000"/>
            <a:ext cx="8077200" cy="43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62305"/>
      </p:ext>
    </p:extLst>
  </p:cSld>
  <p:clrMapOvr>
    <a:masterClrMapping/>
  </p:clrMapOvr>
  <p:transition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2024-12-19 1341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15" y="1447800"/>
            <a:ext cx="8439785" cy="45745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607CA25-480D-48A1-A486-6B097293F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r>
              <a:rPr lang="en-US" dirty="0">
                <a:latin typeface="+mj-lt"/>
              </a:rPr>
              <a:t>Chest X-Ray</a:t>
            </a:r>
          </a:p>
        </p:txBody>
      </p:sp>
    </p:spTree>
    <p:extLst>
      <p:ext uri="{BB962C8B-B14F-4D97-AF65-F5344CB8AC3E}">
        <p14:creationId xmlns:p14="http://schemas.microsoft.com/office/powerpoint/2010/main" val="1084333345"/>
      </p:ext>
    </p:extLst>
  </p:cSld>
  <p:clrMapOvr>
    <a:masterClrMapping/>
  </p:clrMapOvr>
  <p:transition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2024-12-19 1342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30" y="1485265"/>
            <a:ext cx="8408670" cy="461073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27CE2AE-0E20-1084-A472-43ACB27EB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465" y="380365"/>
            <a:ext cx="7772400" cy="1143000"/>
          </a:xfrm>
        </p:spPr>
        <p:txBody>
          <a:bodyPr/>
          <a:lstStyle/>
          <a:p>
            <a:r>
              <a:rPr lang="en-US" dirty="0">
                <a:latin typeface="+mj-lt"/>
              </a:rPr>
              <a:t>Retinal OCT</a:t>
            </a:r>
          </a:p>
        </p:txBody>
      </p:sp>
    </p:spTree>
    <p:extLst>
      <p:ext uri="{BB962C8B-B14F-4D97-AF65-F5344CB8AC3E}">
        <p14:creationId xmlns:p14="http://schemas.microsoft.com/office/powerpoint/2010/main" val="1503646238"/>
      </p:ext>
    </p:extLst>
  </p:cSld>
  <p:clrMapOvr>
    <a:masterClrMapping/>
  </p:clrMapOvr>
  <p:transition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2024-12-19 1341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11702"/>
            <a:ext cx="7863840" cy="418846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270AA91-1EEE-185E-CBAD-25FDEB840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r>
              <a:rPr lang="en-US" dirty="0">
                <a:latin typeface="+mj-lt"/>
              </a:rPr>
              <a:t>Covid</a:t>
            </a:r>
          </a:p>
        </p:txBody>
      </p:sp>
    </p:spTree>
    <p:extLst>
      <p:ext uri="{BB962C8B-B14F-4D97-AF65-F5344CB8AC3E}">
        <p14:creationId xmlns:p14="http://schemas.microsoft.com/office/powerpoint/2010/main" val="290497122"/>
      </p:ext>
    </p:extLst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en-US" dirty="0">
                <a:latin typeface="+mj-lt"/>
              </a:rPr>
              <a:t>Objective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711679" y="1752600"/>
            <a:ext cx="7772400" cy="4114800"/>
          </a:xfrm>
          <a:ln/>
        </p:spPr>
        <p:txBody>
          <a:bodyPr vert="horz" wrap="square" lIns="91440" tIns="45720" rIns="91440" bIns="45720" anchor="t" anchorCtr="0"/>
          <a:lstStyle/>
          <a:p>
            <a:pPr marL="273050" indent="-273050" algn="just" eaLnBrk="1" hangingPunct="1">
              <a:buFont typeface="Wingdings 2" panose="05020102010507070707" pitchFamily="18" charset="2"/>
              <a:buChar char=""/>
            </a:pPr>
            <a:r>
              <a:rPr lang="en-US" altLang="en-US" dirty="0">
                <a:latin typeface="+mj-lt"/>
              </a:rPr>
              <a:t>To develop an anomaly detection system using medical images and a heterogeneous auto-encoder model </a:t>
            </a:r>
          </a:p>
          <a:p>
            <a:pPr marL="273050" indent="-273050" algn="just" eaLnBrk="1" hangingPunct="1">
              <a:buFont typeface="Wingdings 2" panose="05020102010507070707" pitchFamily="18" charset="2"/>
              <a:buChar char=""/>
            </a:pPr>
            <a:r>
              <a:rPr lang="en-IN" altLang="en-US" dirty="0">
                <a:latin typeface="+mj-lt"/>
              </a:rPr>
              <a:t>To optimize the computational performance by implementing a multi-scale sparse Transformer block</a:t>
            </a:r>
          </a:p>
          <a:p>
            <a:pPr marL="273050" indent="-273050" algn="just" eaLnBrk="1" hangingPunct="1">
              <a:buFont typeface="Wingdings 2" panose="05020102010507070707" pitchFamily="18" charset="2"/>
              <a:buChar char=""/>
            </a:pPr>
            <a:r>
              <a:rPr lang="en-IN" altLang="en-US" dirty="0">
                <a:latin typeface="+mj-lt"/>
              </a:rPr>
              <a:t>To develop an anomaly classification model using ensemble methods</a:t>
            </a:r>
          </a:p>
          <a:p>
            <a:pPr marL="273050" indent="-273050" algn="just" eaLnBrk="1" hangingPunct="1">
              <a:buFont typeface="Wingdings 2" panose="05020102010507070707" pitchFamily="18" charset="2"/>
              <a:buChar char=""/>
            </a:pPr>
            <a:endParaRPr lang="en-US" altLang="en-US" dirty="0">
              <a:latin typeface="+mj-lt"/>
            </a:endParaRPr>
          </a:p>
        </p:txBody>
      </p:sp>
      <p:sp>
        <p:nvSpPr>
          <p:cNvPr id="9220" name="Footer Placeholder 3"/>
          <p:cNvSpPr txBox="1">
            <a:spLocks noGrp="1"/>
          </p:cNvSpPr>
          <p:nvPr>
            <p:ph type="ftr" sz="quarter" idx="3"/>
          </p:nvPr>
        </p:nvSpPr>
        <p:spPr>
          <a:ln/>
        </p:spPr>
        <p:txBody>
          <a:bodyPr/>
          <a:lstStyle/>
          <a:p>
            <a:pPr marL="0" indent="0" algn="ctr" eaLnBrk="1" hangingPunct="1">
              <a:spcBef>
                <a:spcPct val="0"/>
              </a:spcBef>
              <a:buNone/>
            </a:pPr>
            <a:r>
              <a:rPr lang="en-US" altLang="en-US" sz="1400" dirty="0">
                <a:solidFill>
                  <a:srgbClr val="0000FF"/>
                </a:solidFill>
                <a:latin typeface="+mj-lt"/>
                <a:ea typeface="+mn-ea"/>
                <a:cs typeface="+mn-cs"/>
              </a:rPr>
              <a:t>Department of AI&amp;DS</a:t>
            </a:r>
          </a:p>
        </p:txBody>
      </p:sp>
    </p:spTree>
  </p:cSld>
  <p:clrMapOvr>
    <a:masterClrMapping/>
  </p:clrMapOvr>
  <p:transition>
    <p:zo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CB121-F835-6C79-5E28-8C9EC8709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5F7237A7-78C2-455A-1271-5E97D8CEC4B4}"/>
              </a:ext>
            </a:extLst>
          </p:cNvPr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en-IN" altLang="en-US" dirty="0">
                <a:latin typeface="+mj-lt"/>
              </a:rPr>
              <a:t>Module-1</a:t>
            </a:r>
          </a:p>
        </p:txBody>
      </p:sp>
      <p:sp>
        <p:nvSpPr>
          <p:cNvPr id="32771" name="Content Placeholder 2">
            <a:extLst>
              <a:ext uri="{FF2B5EF4-FFF2-40B4-BE49-F238E27FC236}">
                <a16:creationId xmlns:a16="http://schemas.microsoft.com/office/drawing/2014/main" id="{89FE5E12-3169-49EB-C12D-E13D7A6A0F4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90600" y="1943100"/>
            <a:ext cx="7772400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Modality Classifier:</a:t>
            </a:r>
          </a:p>
          <a:p>
            <a:pPr lvl="1" algn="just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+mj-lt"/>
              </a:rPr>
              <a:t>EfficientNet-B0 is a lightweight yet powerful deep learning model optimized for image classification. </a:t>
            </a:r>
          </a:p>
          <a:p>
            <a:pPr lvl="1" algn="just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+mj-lt"/>
              </a:rPr>
              <a:t>It uses a </a:t>
            </a:r>
            <a:r>
              <a:rPr lang="en-US" sz="2400" b="1" dirty="0">
                <a:latin typeface="+mj-lt"/>
              </a:rPr>
              <a:t>compound scaling approach</a:t>
            </a:r>
            <a:r>
              <a:rPr lang="en-US" sz="2400" dirty="0">
                <a:latin typeface="+mj-lt"/>
              </a:rPr>
              <a:t> to balance depth, width, and resolution, making it highly efficient for medical image analysis.</a:t>
            </a:r>
            <a:endParaRPr kumimoji="0" lang="en-I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1508" name="Footer Placeholder 3">
            <a:extLst>
              <a:ext uri="{FF2B5EF4-FFF2-40B4-BE49-F238E27FC236}">
                <a16:creationId xmlns:a16="http://schemas.microsoft.com/office/drawing/2014/main" id="{9CEC143E-07B0-9017-734F-34127C05ED22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ln/>
        </p:spPr>
        <p:txBody>
          <a:bodyPr/>
          <a:lstStyle/>
          <a:p>
            <a:pPr marL="0" indent="0" algn="ctr" eaLnBrk="1" hangingPunct="1">
              <a:spcBef>
                <a:spcPct val="0"/>
              </a:spcBef>
              <a:buNone/>
            </a:pPr>
            <a:r>
              <a:rPr lang="en-US" altLang="en-US" sz="1400" dirty="0">
                <a:solidFill>
                  <a:srgbClr val="0000FF"/>
                </a:solidFill>
                <a:latin typeface="+mj-lt"/>
                <a:ea typeface="+mn-ea"/>
                <a:cs typeface="+mn-cs"/>
              </a:rPr>
              <a:t>Department of AI&amp;DS</a:t>
            </a:r>
          </a:p>
        </p:txBody>
      </p:sp>
    </p:spTree>
    <p:extLst>
      <p:ext uri="{BB962C8B-B14F-4D97-AF65-F5344CB8AC3E}">
        <p14:creationId xmlns:p14="http://schemas.microsoft.com/office/powerpoint/2010/main" val="3208945773"/>
      </p:ext>
    </p:extLst>
  </p:cSld>
  <p:clrMapOvr>
    <a:masterClrMapping/>
  </p:clrMapOvr>
  <p:transition>
    <p:zo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F5B6170-E047-DB7A-4B6A-63488DDB5A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3439671"/>
              </p:ext>
            </p:extLst>
          </p:nvPr>
        </p:nvGraphicFramePr>
        <p:xfrm>
          <a:off x="838200" y="914400"/>
          <a:ext cx="8153397" cy="4138653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422342057"/>
                    </a:ext>
                  </a:extLst>
                </a:gridCol>
                <a:gridCol w="805542">
                  <a:extLst>
                    <a:ext uri="{9D8B030D-6E8A-4147-A177-3AD203B41FA5}">
                      <a16:colId xmlns:a16="http://schemas.microsoft.com/office/drawing/2014/main" val="2754406967"/>
                    </a:ext>
                  </a:extLst>
                </a:gridCol>
                <a:gridCol w="1164771">
                  <a:extLst>
                    <a:ext uri="{9D8B030D-6E8A-4147-A177-3AD203B41FA5}">
                      <a16:colId xmlns:a16="http://schemas.microsoft.com/office/drawing/2014/main" val="3405863457"/>
                    </a:ext>
                  </a:extLst>
                </a:gridCol>
                <a:gridCol w="1164771">
                  <a:extLst>
                    <a:ext uri="{9D8B030D-6E8A-4147-A177-3AD203B41FA5}">
                      <a16:colId xmlns:a16="http://schemas.microsoft.com/office/drawing/2014/main" val="938944804"/>
                    </a:ext>
                  </a:extLst>
                </a:gridCol>
                <a:gridCol w="1164771">
                  <a:extLst>
                    <a:ext uri="{9D8B030D-6E8A-4147-A177-3AD203B41FA5}">
                      <a16:colId xmlns:a16="http://schemas.microsoft.com/office/drawing/2014/main" val="3798438198"/>
                    </a:ext>
                  </a:extLst>
                </a:gridCol>
                <a:gridCol w="1338945">
                  <a:extLst>
                    <a:ext uri="{9D8B030D-6E8A-4147-A177-3AD203B41FA5}">
                      <a16:colId xmlns:a16="http://schemas.microsoft.com/office/drawing/2014/main" val="3292255411"/>
                    </a:ext>
                  </a:extLst>
                </a:gridCol>
                <a:gridCol w="990597">
                  <a:extLst>
                    <a:ext uri="{9D8B030D-6E8A-4147-A177-3AD203B41FA5}">
                      <a16:colId xmlns:a16="http://schemas.microsoft.com/office/drawing/2014/main" val="3434321564"/>
                    </a:ext>
                  </a:extLst>
                </a:gridCol>
              </a:tblGrid>
              <a:tr h="894522">
                <a:tc>
                  <a:txBody>
                    <a:bodyPr/>
                    <a:lstStyle/>
                    <a:p>
                      <a:pPr algn="l"/>
                      <a:r>
                        <a:rPr lang="en-IN" sz="1800">
                          <a:effectLst/>
                        </a:rPr>
                        <a:t>Pre-trained Model</a:t>
                      </a:r>
                    </a:p>
                  </a:txBody>
                  <a:tcPr marL="89452" marR="89452" marT="44726" marB="44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>
                          <a:effectLst/>
                        </a:rPr>
                        <a:t>ACC (%)</a:t>
                      </a:r>
                    </a:p>
                  </a:txBody>
                  <a:tcPr marL="89452" marR="89452" marT="44726" marB="44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>
                          <a:effectLst/>
                        </a:rPr>
                        <a:t>Precision (%)</a:t>
                      </a:r>
                    </a:p>
                  </a:txBody>
                  <a:tcPr marL="89452" marR="89452" marT="44726" marB="44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>
                          <a:effectLst/>
                        </a:rPr>
                        <a:t>Recall (%)</a:t>
                      </a:r>
                    </a:p>
                  </a:txBody>
                  <a:tcPr marL="89452" marR="89452" marT="44726" marB="44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>
                          <a:effectLst/>
                        </a:rPr>
                        <a:t>F1-Score (%)</a:t>
                      </a:r>
                    </a:p>
                  </a:txBody>
                  <a:tcPr marL="89452" marR="89452" marT="44726" marB="44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effectLst/>
                        </a:rPr>
                        <a:t>Specificity (%)</a:t>
                      </a:r>
                    </a:p>
                  </a:txBody>
                  <a:tcPr marL="89452" marR="89452" marT="44726" marB="44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effectLst/>
                        </a:rPr>
                        <a:t>AUC (%)</a:t>
                      </a:r>
                    </a:p>
                  </a:txBody>
                  <a:tcPr marL="89452" marR="89452" marT="44726" marB="44726" anchor="ctr"/>
                </a:tc>
                <a:extLst>
                  <a:ext uri="{0D108BD9-81ED-4DB2-BD59-A6C34878D82A}">
                    <a16:rowId xmlns:a16="http://schemas.microsoft.com/office/drawing/2014/main" val="2374982274"/>
                  </a:ext>
                </a:extLst>
              </a:tr>
              <a:tr h="626165">
                <a:tc>
                  <a:txBody>
                    <a:bodyPr/>
                    <a:lstStyle/>
                    <a:p>
                      <a:pPr algn="l"/>
                      <a:r>
                        <a:rPr lang="en-IN" sz="1800">
                          <a:effectLst/>
                        </a:rPr>
                        <a:t>EfficientNet-B0</a:t>
                      </a:r>
                    </a:p>
                  </a:txBody>
                  <a:tcPr marL="89452" marR="89452" marT="44726" marB="44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effectLst/>
                        </a:rPr>
                        <a:t>100</a:t>
                      </a:r>
                    </a:p>
                  </a:txBody>
                  <a:tcPr marL="89452" marR="89452" marT="44726" marB="44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>
                          <a:effectLst/>
                        </a:rPr>
                        <a:t>100</a:t>
                      </a:r>
                    </a:p>
                  </a:txBody>
                  <a:tcPr marL="89452" marR="89452" marT="44726" marB="44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>
                          <a:effectLst/>
                        </a:rPr>
                        <a:t>100</a:t>
                      </a:r>
                    </a:p>
                  </a:txBody>
                  <a:tcPr marL="89452" marR="89452" marT="44726" marB="44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>
                          <a:effectLst/>
                        </a:rPr>
                        <a:t>100</a:t>
                      </a:r>
                    </a:p>
                  </a:txBody>
                  <a:tcPr marL="89452" marR="89452" marT="44726" marB="44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>
                          <a:effectLst/>
                        </a:rPr>
                        <a:t>100</a:t>
                      </a:r>
                    </a:p>
                  </a:txBody>
                  <a:tcPr marL="89452" marR="89452" marT="44726" marB="44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>
                          <a:effectLst/>
                        </a:rPr>
                        <a:t>100</a:t>
                      </a:r>
                    </a:p>
                  </a:txBody>
                  <a:tcPr marL="89452" marR="89452" marT="44726" marB="44726" anchor="ctr"/>
                </a:tc>
                <a:extLst>
                  <a:ext uri="{0D108BD9-81ED-4DB2-BD59-A6C34878D82A}">
                    <a16:rowId xmlns:a16="http://schemas.microsoft.com/office/drawing/2014/main" val="1215429255"/>
                  </a:ext>
                </a:extLst>
              </a:tr>
              <a:tr h="626165">
                <a:tc>
                  <a:txBody>
                    <a:bodyPr/>
                    <a:lstStyle/>
                    <a:p>
                      <a:pPr algn="l"/>
                      <a:r>
                        <a:rPr lang="en-IN" sz="1800">
                          <a:effectLst/>
                        </a:rPr>
                        <a:t>InceptionV3</a:t>
                      </a:r>
                    </a:p>
                  </a:txBody>
                  <a:tcPr marL="89452" marR="89452" marT="44726" marB="44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effectLst/>
                        </a:rPr>
                        <a:t>99</a:t>
                      </a:r>
                    </a:p>
                  </a:txBody>
                  <a:tcPr marL="89452" marR="89452" marT="44726" marB="44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>
                          <a:effectLst/>
                        </a:rPr>
                        <a:t>98.8</a:t>
                      </a:r>
                    </a:p>
                  </a:txBody>
                  <a:tcPr marL="89452" marR="89452" marT="44726" marB="44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>
                          <a:effectLst/>
                        </a:rPr>
                        <a:t>99.2</a:t>
                      </a:r>
                    </a:p>
                  </a:txBody>
                  <a:tcPr marL="89452" marR="89452" marT="44726" marB="44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>
                          <a:effectLst/>
                        </a:rPr>
                        <a:t>99</a:t>
                      </a:r>
                    </a:p>
                  </a:txBody>
                  <a:tcPr marL="89452" marR="89452" marT="44726" marB="44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>
                          <a:effectLst/>
                        </a:rPr>
                        <a:t>98.5</a:t>
                      </a:r>
                    </a:p>
                  </a:txBody>
                  <a:tcPr marL="89452" marR="89452" marT="44726" marB="44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>
                          <a:effectLst/>
                        </a:rPr>
                        <a:t>99</a:t>
                      </a:r>
                    </a:p>
                  </a:txBody>
                  <a:tcPr marL="89452" marR="89452" marT="44726" marB="44726" anchor="ctr"/>
                </a:tc>
                <a:extLst>
                  <a:ext uri="{0D108BD9-81ED-4DB2-BD59-A6C34878D82A}">
                    <a16:rowId xmlns:a16="http://schemas.microsoft.com/office/drawing/2014/main" val="889904027"/>
                  </a:ext>
                </a:extLst>
              </a:tr>
              <a:tr h="626165">
                <a:tc>
                  <a:txBody>
                    <a:bodyPr/>
                    <a:lstStyle/>
                    <a:p>
                      <a:pPr algn="l"/>
                      <a:r>
                        <a:rPr lang="en-IN" sz="1800">
                          <a:effectLst/>
                        </a:rPr>
                        <a:t>MobileNet</a:t>
                      </a:r>
                    </a:p>
                  </a:txBody>
                  <a:tcPr marL="89452" marR="89452" marT="44726" marB="44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>
                          <a:effectLst/>
                        </a:rPr>
                        <a:t>98.5</a:t>
                      </a:r>
                    </a:p>
                  </a:txBody>
                  <a:tcPr marL="89452" marR="89452" marT="44726" marB="44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>
                          <a:effectLst/>
                        </a:rPr>
                        <a:t>98.2</a:t>
                      </a:r>
                    </a:p>
                  </a:txBody>
                  <a:tcPr marL="89452" marR="89452" marT="44726" marB="44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>
                          <a:effectLst/>
                        </a:rPr>
                        <a:t>98.7</a:t>
                      </a:r>
                    </a:p>
                  </a:txBody>
                  <a:tcPr marL="89452" marR="89452" marT="44726" marB="44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>
                          <a:effectLst/>
                        </a:rPr>
                        <a:t>98.4</a:t>
                      </a:r>
                    </a:p>
                  </a:txBody>
                  <a:tcPr marL="89452" marR="89452" marT="44726" marB="44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>
                          <a:effectLst/>
                        </a:rPr>
                        <a:t>97.8</a:t>
                      </a:r>
                    </a:p>
                  </a:txBody>
                  <a:tcPr marL="89452" marR="89452" marT="44726" marB="44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>
                          <a:effectLst/>
                        </a:rPr>
                        <a:t>98.6</a:t>
                      </a:r>
                    </a:p>
                  </a:txBody>
                  <a:tcPr marL="89452" marR="89452" marT="44726" marB="44726" anchor="ctr"/>
                </a:tc>
                <a:extLst>
                  <a:ext uri="{0D108BD9-81ED-4DB2-BD59-A6C34878D82A}">
                    <a16:rowId xmlns:a16="http://schemas.microsoft.com/office/drawing/2014/main" val="2857941816"/>
                  </a:ext>
                </a:extLst>
              </a:tr>
              <a:tr h="626165">
                <a:tc>
                  <a:txBody>
                    <a:bodyPr/>
                    <a:lstStyle/>
                    <a:p>
                      <a:pPr algn="l"/>
                      <a:r>
                        <a:rPr lang="en-IN" sz="1800">
                          <a:effectLst/>
                        </a:rPr>
                        <a:t>GoogleNet</a:t>
                      </a:r>
                    </a:p>
                  </a:txBody>
                  <a:tcPr marL="89452" marR="89452" marT="44726" marB="44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>
                          <a:effectLst/>
                        </a:rPr>
                        <a:t>94</a:t>
                      </a:r>
                    </a:p>
                  </a:txBody>
                  <a:tcPr marL="89452" marR="89452" marT="44726" marB="44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>
                          <a:effectLst/>
                        </a:rPr>
                        <a:t>93.5</a:t>
                      </a:r>
                    </a:p>
                  </a:txBody>
                  <a:tcPr marL="89452" marR="89452" marT="44726" marB="44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>
                          <a:effectLst/>
                        </a:rPr>
                        <a:t>94.2</a:t>
                      </a:r>
                    </a:p>
                  </a:txBody>
                  <a:tcPr marL="89452" marR="89452" marT="44726" marB="44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>
                          <a:effectLst/>
                        </a:rPr>
                        <a:t>93.8</a:t>
                      </a:r>
                    </a:p>
                  </a:txBody>
                  <a:tcPr marL="89452" marR="89452" marT="44726" marB="44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>
                          <a:effectLst/>
                        </a:rPr>
                        <a:t>93</a:t>
                      </a:r>
                    </a:p>
                  </a:txBody>
                  <a:tcPr marL="89452" marR="89452" marT="44726" marB="44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>
                          <a:effectLst/>
                        </a:rPr>
                        <a:t>94.5</a:t>
                      </a:r>
                    </a:p>
                  </a:txBody>
                  <a:tcPr marL="89452" marR="89452" marT="44726" marB="44726" anchor="ctr"/>
                </a:tc>
                <a:extLst>
                  <a:ext uri="{0D108BD9-81ED-4DB2-BD59-A6C34878D82A}">
                    <a16:rowId xmlns:a16="http://schemas.microsoft.com/office/drawing/2014/main" val="2861862972"/>
                  </a:ext>
                </a:extLst>
              </a:tr>
              <a:tr h="357809">
                <a:tc>
                  <a:txBody>
                    <a:bodyPr/>
                    <a:lstStyle/>
                    <a:p>
                      <a:pPr algn="l"/>
                      <a:r>
                        <a:rPr lang="en-IN" sz="1800">
                          <a:effectLst/>
                        </a:rPr>
                        <a:t>VGG-16</a:t>
                      </a:r>
                    </a:p>
                  </a:txBody>
                  <a:tcPr marL="89452" marR="89452" marT="44726" marB="44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>
                          <a:effectLst/>
                        </a:rPr>
                        <a:t>93.5</a:t>
                      </a:r>
                    </a:p>
                  </a:txBody>
                  <a:tcPr marL="89452" marR="89452" marT="44726" marB="44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>
                          <a:effectLst/>
                        </a:rPr>
                        <a:t>93</a:t>
                      </a:r>
                    </a:p>
                  </a:txBody>
                  <a:tcPr marL="89452" marR="89452" marT="44726" marB="44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>
                          <a:effectLst/>
                        </a:rPr>
                        <a:t>93.8</a:t>
                      </a:r>
                    </a:p>
                  </a:txBody>
                  <a:tcPr marL="89452" marR="89452" marT="44726" marB="44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>
                          <a:effectLst/>
                        </a:rPr>
                        <a:t>93.4</a:t>
                      </a:r>
                    </a:p>
                  </a:txBody>
                  <a:tcPr marL="89452" marR="89452" marT="44726" marB="44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>
                          <a:effectLst/>
                        </a:rPr>
                        <a:t>92.5</a:t>
                      </a:r>
                    </a:p>
                  </a:txBody>
                  <a:tcPr marL="89452" marR="89452" marT="44726" marB="44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>
                          <a:effectLst/>
                        </a:rPr>
                        <a:t>93.7</a:t>
                      </a:r>
                    </a:p>
                  </a:txBody>
                  <a:tcPr marL="89452" marR="89452" marT="44726" marB="44726" anchor="ctr"/>
                </a:tc>
                <a:extLst>
                  <a:ext uri="{0D108BD9-81ED-4DB2-BD59-A6C34878D82A}">
                    <a16:rowId xmlns:a16="http://schemas.microsoft.com/office/drawing/2014/main" val="3333390528"/>
                  </a:ext>
                </a:extLst>
              </a:tr>
              <a:tr h="357809">
                <a:tc>
                  <a:txBody>
                    <a:bodyPr/>
                    <a:lstStyle/>
                    <a:p>
                      <a:pPr algn="l"/>
                      <a:r>
                        <a:rPr lang="en-IN" sz="1800">
                          <a:effectLst/>
                        </a:rPr>
                        <a:t>Resnet-18</a:t>
                      </a:r>
                    </a:p>
                  </a:txBody>
                  <a:tcPr marL="89452" marR="89452" marT="44726" marB="44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>
                          <a:effectLst/>
                        </a:rPr>
                        <a:t>92</a:t>
                      </a:r>
                    </a:p>
                  </a:txBody>
                  <a:tcPr marL="89452" marR="89452" marT="44726" marB="44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>
                          <a:effectLst/>
                        </a:rPr>
                        <a:t>91.5</a:t>
                      </a:r>
                    </a:p>
                  </a:txBody>
                  <a:tcPr marL="89452" marR="89452" marT="44726" marB="44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>
                          <a:effectLst/>
                        </a:rPr>
                        <a:t>92.2</a:t>
                      </a:r>
                    </a:p>
                  </a:txBody>
                  <a:tcPr marL="89452" marR="89452" marT="44726" marB="44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>
                          <a:effectLst/>
                        </a:rPr>
                        <a:t>91.8</a:t>
                      </a:r>
                    </a:p>
                  </a:txBody>
                  <a:tcPr marL="89452" marR="89452" marT="44726" marB="44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>
                          <a:effectLst/>
                        </a:rPr>
                        <a:t>91</a:t>
                      </a:r>
                    </a:p>
                  </a:txBody>
                  <a:tcPr marL="89452" marR="89452" marT="44726" marB="44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effectLst/>
                        </a:rPr>
                        <a:t>92.5</a:t>
                      </a:r>
                    </a:p>
                  </a:txBody>
                  <a:tcPr marL="89452" marR="89452" marT="44726" marB="44726" anchor="ctr"/>
                </a:tc>
                <a:extLst>
                  <a:ext uri="{0D108BD9-81ED-4DB2-BD59-A6C34878D82A}">
                    <a16:rowId xmlns:a16="http://schemas.microsoft.com/office/drawing/2014/main" val="1862426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2842568"/>
      </p:ext>
    </p:extLst>
  </p:cSld>
  <p:clrMapOvr>
    <a:masterClrMapping/>
  </p:clrMapOvr>
  <p:transition>
    <p:zo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en-IN" altLang="en-US" dirty="0">
                <a:latin typeface="+mj-lt"/>
              </a:rPr>
              <a:t>Module-2</a:t>
            </a:r>
          </a:p>
        </p:txBody>
      </p:sp>
      <p:sp>
        <p:nvSpPr>
          <p:cNvPr id="32771" name="Content Placeholder 2"/>
          <p:cNvSpPr>
            <a:spLocks noGrp="1" noChangeArrowheads="1"/>
          </p:cNvSpPr>
          <p:nvPr>
            <p:ph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alt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Encoder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IN" alt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Decoder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IN" alt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Feature Comparison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IN" alt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Loss and Anomaly Score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altLang="en-US" sz="3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1508" name="Footer Placeholder 3"/>
          <p:cNvSpPr txBox="1">
            <a:spLocks noGrp="1"/>
          </p:cNvSpPr>
          <p:nvPr>
            <p:ph type="ftr" sz="quarter" idx="3"/>
          </p:nvPr>
        </p:nvSpPr>
        <p:spPr>
          <a:ln/>
        </p:spPr>
        <p:txBody>
          <a:bodyPr/>
          <a:lstStyle/>
          <a:p>
            <a:pPr marL="0" indent="0" algn="ctr" eaLnBrk="1" hangingPunct="1">
              <a:spcBef>
                <a:spcPct val="0"/>
              </a:spcBef>
              <a:buNone/>
            </a:pPr>
            <a:r>
              <a:rPr lang="en-US" altLang="en-US" sz="1400" dirty="0">
                <a:solidFill>
                  <a:srgbClr val="0000FF"/>
                </a:solidFill>
                <a:latin typeface="+mj-lt"/>
                <a:ea typeface="+mn-ea"/>
                <a:cs typeface="+mn-cs"/>
              </a:rPr>
              <a:t>Department of AI&amp;DS</a:t>
            </a:r>
          </a:p>
        </p:txBody>
      </p:sp>
    </p:spTree>
  </p:cSld>
  <p:clrMapOvr>
    <a:masterClrMapping/>
  </p:clrMapOvr>
  <p:transition>
    <p:zo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en-US" dirty="0">
                <a:latin typeface="+mj-lt"/>
              </a:rPr>
              <a:t>System Design </a:t>
            </a:r>
          </a:p>
        </p:txBody>
      </p:sp>
      <p:sp>
        <p:nvSpPr>
          <p:cNvPr id="18435" name="Footer Placeholder 3"/>
          <p:cNvSpPr txBox="1">
            <a:spLocks noGrp="1"/>
          </p:cNvSpPr>
          <p:nvPr>
            <p:ph type="ftr" sz="quarter" idx="3"/>
          </p:nvPr>
        </p:nvSpPr>
        <p:spPr>
          <a:ln/>
        </p:spPr>
        <p:txBody>
          <a:bodyPr/>
          <a:lstStyle/>
          <a:p>
            <a:pPr marL="0" indent="0" algn="ctr" eaLnBrk="1" hangingPunct="1">
              <a:spcBef>
                <a:spcPct val="0"/>
              </a:spcBef>
              <a:buNone/>
            </a:pPr>
            <a:r>
              <a:rPr lang="en-US" altLang="en-US" sz="1400" dirty="0">
                <a:solidFill>
                  <a:srgbClr val="0000FF"/>
                </a:solidFill>
                <a:latin typeface="+mj-lt"/>
                <a:ea typeface="+mn-ea"/>
                <a:cs typeface="+mn-cs"/>
              </a:rPr>
              <a:t>Department of AI&amp;DS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EAF783-76E3-4B48-D536-1A47EC085E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5" t="9590" r="14855" b="6849"/>
          <a:stretch/>
        </p:blipFill>
        <p:spPr>
          <a:xfrm>
            <a:off x="1676401" y="1600200"/>
            <a:ext cx="6934200" cy="4648200"/>
          </a:xfrm>
        </p:spPr>
      </p:pic>
    </p:spTree>
    <p:extLst>
      <p:ext uri="{BB962C8B-B14F-4D97-AF65-F5344CB8AC3E}">
        <p14:creationId xmlns:p14="http://schemas.microsoft.com/office/powerpoint/2010/main" val="3478085065"/>
      </p:ext>
    </p:extLst>
  </p:cSld>
  <p:clrMapOvr>
    <a:masterClrMapping/>
  </p:clrMapOvr>
  <p:transition>
    <p:zo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en-US" dirty="0">
                <a:latin typeface="+mj-lt"/>
              </a:rPr>
              <a:t>1. Encoder </a:t>
            </a:r>
          </a:p>
        </p:txBody>
      </p:sp>
      <p:sp>
        <p:nvSpPr>
          <p:cNvPr id="32771" name="Content Placeholder 2"/>
          <p:cNvSpPr>
            <a:spLocks noGrp="1" noChangeArrowheads="1"/>
          </p:cNvSpPr>
          <p:nvPr>
            <p:ph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IN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Input Handling</a:t>
            </a:r>
            <a:endParaRPr kumimoji="0" lang="en-US" alt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The encoder takes medical images as input.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These images are usually in 2D format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endParaRPr kumimoji="0" lang="en-US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</a:endParaRP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</a:endParaRP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</a:endParaRPr>
          </a:p>
          <a:p>
            <a:pPr marL="2057400" marR="0" lvl="4" indent="-2286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/>
            </a:pPr>
            <a:endParaRPr kumimoji="0" lang="en-US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</a:endParaRPr>
          </a:p>
          <a:p>
            <a:pPr marL="2057400" marR="0" lvl="4" indent="-2286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/>
            </a:pPr>
            <a:endParaRPr kumimoji="0" lang="en-US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2532" name="Footer Placeholder 3"/>
          <p:cNvSpPr txBox="1">
            <a:spLocks noGrp="1"/>
          </p:cNvSpPr>
          <p:nvPr>
            <p:ph type="ftr" sz="quarter" idx="3"/>
          </p:nvPr>
        </p:nvSpPr>
        <p:spPr>
          <a:ln/>
        </p:spPr>
        <p:txBody>
          <a:bodyPr/>
          <a:lstStyle/>
          <a:p>
            <a:pPr marL="0" indent="0" algn="ctr" eaLnBrk="1" hangingPunct="1">
              <a:spcBef>
                <a:spcPct val="0"/>
              </a:spcBef>
              <a:buNone/>
            </a:pPr>
            <a:r>
              <a:rPr lang="en-US" altLang="en-US" sz="1400" dirty="0">
                <a:solidFill>
                  <a:srgbClr val="0000FF"/>
                </a:solidFill>
                <a:latin typeface="+mj-lt"/>
                <a:ea typeface="+mn-ea"/>
                <a:cs typeface="+mn-cs"/>
              </a:rPr>
              <a:t>Department of AI&amp;DS</a:t>
            </a:r>
          </a:p>
        </p:txBody>
      </p:sp>
      <p:sp>
        <p:nvSpPr>
          <p:cNvPr id="22533" name="Rectangle 6"/>
          <p:cNvSpPr/>
          <p:nvPr/>
        </p:nvSpPr>
        <p:spPr>
          <a:xfrm>
            <a:off x="0" y="74711"/>
            <a:ext cx="247184" cy="307777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marL="0" lvl="0" indent="0" eaLnBrk="1" hangingPunct="1"/>
            <a:endParaRPr lang="en-US" altLang="en-US" sz="1400" b="1" dirty="0">
              <a:latin typeface="+mj-lt"/>
            </a:endParaRPr>
          </a:p>
        </p:txBody>
      </p:sp>
      <p:sp>
        <p:nvSpPr>
          <p:cNvPr id="22534" name="Rectangle 8"/>
          <p:cNvSpPr/>
          <p:nvPr/>
        </p:nvSpPr>
        <p:spPr>
          <a:xfrm>
            <a:off x="0" y="74711"/>
            <a:ext cx="247184" cy="307777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marL="0" lvl="0" indent="0" eaLnBrk="1" hangingPunct="1"/>
            <a:endParaRPr lang="en-US" altLang="en-US" sz="1400" b="1" dirty="0">
              <a:latin typeface="+mj-lt"/>
            </a:endParaRPr>
          </a:p>
        </p:txBody>
      </p:sp>
      <p:sp>
        <p:nvSpPr>
          <p:cNvPr id="22535" name="Rectangle 9"/>
          <p:cNvSpPr/>
          <p:nvPr/>
        </p:nvSpPr>
        <p:spPr>
          <a:xfrm>
            <a:off x="0" y="1512987"/>
            <a:ext cx="247184" cy="307777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marL="0" lvl="0" indent="0"/>
            <a:endParaRPr lang="en-US" altLang="en-US" sz="1400" b="1" dirty="0">
              <a:latin typeface="+mj-lt"/>
            </a:endParaRPr>
          </a:p>
        </p:txBody>
      </p:sp>
    </p:spTree>
  </p:cSld>
  <p:clrMapOvr>
    <a:masterClrMapping/>
  </p:clrMapOvr>
  <p:transition>
    <p:zo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en-US" dirty="0">
                <a:latin typeface="+mj-lt"/>
              </a:rPr>
              <a:t>Encoder ( Contd…)</a:t>
            </a:r>
          </a:p>
        </p:txBody>
      </p:sp>
      <p:sp>
        <p:nvSpPr>
          <p:cNvPr id="23555" name="Footer Placeholder 3"/>
          <p:cNvSpPr txBox="1">
            <a:spLocks noGrp="1"/>
          </p:cNvSpPr>
          <p:nvPr>
            <p:ph type="ftr" sz="quarter" idx="3"/>
          </p:nvPr>
        </p:nvSpPr>
        <p:spPr>
          <a:ln/>
        </p:spPr>
        <p:txBody>
          <a:bodyPr/>
          <a:lstStyle/>
          <a:p>
            <a:pPr marL="0" indent="0" algn="ctr" eaLnBrk="1" hangingPunct="1">
              <a:spcBef>
                <a:spcPct val="0"/>
              </a:spcBef>
              <a:buNone/>
            </a:pPr>
            <a:r>
              <a:rPr lang="en-US" altLang="en-US" sz="1400" dirty="0">
                <a:solidFill>
                  <a:srgbClr val="0000FF"/>
                </a:solidFill>
                <a:latin typeface="+mj-lt"/>
                <a:ea typeface="+mn-ea"/>
                <a:cs typeface="+mn-cs"/>
              </a:rPr>
              <a:t>Department of AI&amp;DS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IN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CNN Backbone Selection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alt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ResNet</a:t>
            </a: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 architecture is used as the CNN backbone.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To learn deep features without the problem of vanishing gradients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</a:endParaRP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</a:endParaRPr>
          </a:p>
          <a:p>
            <a:pPr marL="2057400" marR="0" lvl="4" indent="-2286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/>
            </a:pPr>
            <a:endParaRPr kumimoji="0" lang="en-US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</a:endParaRPr>
          </a:p>
          <a:p>
            <a:pPr marL="2057400" marR="0" lvl="4" indent="-2286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/>
            </a:pPr>
            <a:endParaRPr kumimoji="0" lang="en-US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</a:endParaRPr>
          </a:p>
        </p:txBody>
      </p:sp>
    </p:spTree>
  </p:cSld>
  <p:clrMapOvr>
    <a:masterClrMapping/>
  </p:clrMapOvr>
  <p:transition>
    <p:zo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en-US" dirty="0">
                <a:latin typeface="+mj-lt"/>
              </a:rPr>
              <a:t>Encoder ( Contd…)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lstStyle/>
          <a:p>
            <a:pPr algn="just"/>
            <a:r>
              <a:rPr lang="en-US" altLang="en-US" dirty="0">
                <a:latin typeface="+mj-lt"/>
              </a:rPr>
              <a:t>Layer Stages of the Encoder</a:t>
            </a:r>
          </a:p>
          <a:p>
            <a:pPr lvl="1" algn="just"/>
            <a:r>
              <a:rPr lang="en-US" altLang="en-US" dirty="0">
                <a:latin typeface="+mj-lt"/>
              </a:rPr>
              <a:t>The encoder structure consists of four stages</a:t>
            </a:r>
          </a:p>
          <a:p>
            <a:pPr lvl="1" algn="just"/>
            <a:r>
              <a:rPr lang="en-US" altLang="en-US" dirty="0">
                <a:latin typeface="+mj-lt"/>
              </a:rPr>
              <a:t>sequentially downsample the image and apply convolutions to extract higher-level features </a:t>
            </a:r>
          </a:p>
        </p:txBody>
      </p:sp>
      <p:sp>
        <p:nvSpPr>
          <p:cNvPr id="24580" name="Footer Placeholder 3"/>
          <p:cNvSpPr txBox="1">
            <a:spLocks noGrp="1"/>
          </p:cNvSpPr>
          <p:nvPr>
            <p:ph type="ftr" sz="quarter" idx="3"/>
          </p:nvPr>
        </p:nvSpPr>
        <p:spPr>
          <a:ln/>
        </p:spPr>
        <p:txBody>
          <a:bodyPr/>
          <a:lstStyle/>
          <a:p>
            <a:pPr marL="0" indent="0" algn="ctr" eaLnBrk="1" hangingPunct="1">
              <a:spcBef>
                <a:spcPct val="0"/>
              </a:spcBef>
              <a:buNone/>
            </a:pPr>
            <a:r>
              <a:rPr lang="en-US" altLang="en-US" sz="1400" dirty="0">
                <a:solidFill>
                  <a:srgbClr val="0000FF"/>
                </a:solidFill>
                <a:latin typeface="+mj-lt"/>
                <a:ea typeface="+mn-ea"/>
                <a:cs typeface="+mn-cs"/>
              </a:rPr>
              <a:t>Department of AI&amp;DS</a:t>
            </a:r>
          </a:p>
        </p:txBody>
      </p:sp>
      <p:sp>
        <p:nvSpPr>
          <p:cNvPr id="24581" name="Rectangle 6"/>
          <p:cNvSpPr/>
          <p:nvPr/>
        </p:nvSpPr>
        <p:spPr>
          <a:xfrm>
            <a:off x="0" y="-153888"/>
            <a:ext cx="247184" cy="307777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</a:lstStyle>
          <a:p>
            <a:pPr marL="0" lvl="0" indent="0" eaLnBrk="1" hangingPunct="1"/>
            <a:endParaRPr lang="en-US" altLang="en-US" sz="1400" b="1" dirty="0">
              <a:latin typeface="+mj-lt"/>
            </a:endParaRPr>
          </a:p>
        </p:txBody>
      </p:sp>
    </p:spTree>
  </p:cSld>
  <p:clrMapOvr>
    <a:masterClrMapping/>
  </p:clrMapOvr>
  <p:transition>
    <p:zo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en-US" dirty="0">
                <a:latin typeface="+mj-lt"/>
              </a:rPr>
              <a:t>Encoder ( Contd…)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lstStyle/>
          <a:p>
            <a:pPr algn="just"/>
            <a:r>
              <a:rPr lang="en-US" altLang="en-US" dirty="0">
                <a:latin typeface="+mj-lt"/>
              </a:rPr>
              <a:t> </a:t>
            </a:r>
            <a:r>
              <a:rPr lang="en-IN" altLang="en-US" dirty="0">
                <a:latin typeface="+mj-lt"/>
              </a:rPr>
              <a:t>Compressed Feature Maps</a:t>
            </a:r>
          </a:p>
          <a:p>
            <a:pPr lvl="1" algn="just"/>
            <a:r>
              <a:rPr lang="en-US" altLang="en-US" dirty="0">
                <a:latin typeface="+mj-lt"/>
              </a:rPr>
              <a:t>capture the most important features of the input image in a lower-dimensional space.</a:t>
            </a:r>
          </a:p>
          <a:p>
            <a:pPr lvl="1" algn="just"/>
            <a:r>
              <a:rPr lang="en-US" altLang="en-US" dirty="0">
                <a:latin typeface="+mj-lt"/>
              </a:rPr>
              <a:t> makes it easier for subsequent processing steps to analyze the image data efficiently.</a:t>
            </a:r>
          </a:p>
        </p:txBody>
      </p:sp>
      <p:sp>
        <p:nvSpPr>
          <p:cNvPr id="25604" name="Footer Placeholder 3"/>
          <p:cNvSpPr txBox="1">
            <a:spLocks noGrp="1"/>
          </p:cNvSpPr>
          <p:nvPr>
            <p:ph type="ftr" sz="quarter" idx="3"/>
          </p:nvPr>
        </p:nvSpPr>
        <p:spPr>
          <a:ln/>
        </p:spPr>
        <p:txBody>
          <a:bodyPr/>
          <a:lstStyle/>
          <a:p>
            <a:pPr marL="0" indent="0" algn="ctr" eaLnBrk="1" hangingPunct="1">
              <a:spcBef>
                <a:spcPct val="0"/>
              </a:spcBef>
              <a:buNone/>
            </a:pPr>
            <a:r>
              <a:rPr lang="en-US" altLang="en-US" sz="1400" dirty="0">
                <a:solidFill>
                  <a:srgbClr val="0000FF"/>
                </a:solidFill>
                <a:latin typeface="+mj-lt"/>
                <a:ea typeface="+mn-ea"/>
                <a:cs typeface="+mn-cs"/>
              </a:rPr>
              <a:t>Department of AI&amp;DS</a:t>
            </a:r>
          </a:p>
        </p:txBody>
      </p:sp>
    </p:spTree>
  </p:cSld>
  <p:clrMapOvr>
    <a:masterClrMapping/>
  </p:clrMapOvr>
  <p:transition>
    <p:zo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709061" y="11629"/>
            <a:ext cx="7772400" cy="1143000"/>
          </a:xfrm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en-US" dirty="0">
                <a:latin typeface="+mj-lt"/>
              </a:rPr>
              <a:t>System Design ( Contd…)</a:t>
            </a:r>
          </a:p>
        </p:txBody>
      </p:sp>
      <p:sp>
        <p:nvSpPr>
          <p:cNvPr id="19459" name="Footer Placeholder 3"/>
          <p:cNvSpPr txBox="1">
            <a:spLocks noGrp="1"/>
          </p:cNvSpPr>
          <p:nvPr>
            <p:ph type="ftr" sz="quarter" idx="3"/>
          </p:nvPr>
        </p:nvSpPr>
        <p:spPr>
          <a:ln/>
        </p:spPr>
        <p:txBody>
          <a:bodyPr/>
          <a:lstStyle/>
          <a:p>
            <a:pPr marL="0" indent="0" algn="ctr" eaLnBrk="1" hangingPunct="1">
              <a:spcBef>
                <a:spcPct val="0"/>
              </a:spcBef>
              <a:buNone/>
            </a:pPr>
            <a:r>
              <a:rPr lang="en-US" altLang="en-US" sz="1400" dirty="0">
                <a:solidFill>
                  <a:srgbClr val="0000FF"/>
                </a:solidFill>
                <a:latin typeface="+mj-lt"/>
                <a:ea typeface="+mn-ea"/>
                <a:cs typeface="+mn-cs"/>
              </a:rPr>
              <a:t>Department of AI&amp;DS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BFCCB-97EF-ED16-E610-FE4BB4744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2D1E3E6-0DFD-4E22-A899-58F16F64A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0407425-0F5D-6DFC-FFD8-E77013358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34F7653-46B9-9198-7A37-367323582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B8256D-28F6-B8D9-380B-E64C91E74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5" t="16604" r="11225" b="12648"/>
          <a:stretch/>
        </p:blipFill>
        <p:spPr>
          <a:xfrm>
            <a:off x="304800" y="1167467"/>
            <a:ext cx="8620133" cy="469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547934"/>
      </p:ext>
    </p:extLst>
  </p:cSld>
  <p:clrMapOvr>
    <a:masterClrMapping/>
  </p:clrMapOvr>
  <p:transition>
    <p:zo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7772400" cy="1143000"/>
          </a:xfrm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en-US" dirty="0">
                <a:latin typeface="+mj-lt"/>
              </a:rPr>
              <a:t>System Design ( Contd…)</a:t>
            </a:r>
          </a:p>
        </p:txBody>
      </p:sp>
      <p:sp>
        <p:nvSpPr>
          <p:cNvPr id="17411" name="Footer Placeholder 3"/>
          <p:cNvSpPr txBox="1">
            <a:spLocks noGrp="1"/>
          </p:cNvSpPr>
          <p:nvPr>
            <p:ph type="ftr" sz="quarter" idx="3"/>
          </p:nvPr>
        </p:nvSpPr>
        <p:spPr>
          <a:ln/>
        </p:spPr>
        <p:txBody>
          <a:bodyPr/>
          <a:lstStyle/>
          <a:p>
            <a:pPr marL="0" indent="0" algn="ctr" eaLnBrk="1" hangingPunct="1">
              <a:spcBef>
                <a:spcPct val="0"/>
              </a:spcBef>
              <a:buNone/>
            </a:pPr>
            <a:r>
              <a:rPr lang="en-US" altLang="en-US" sz="1400" dirty="0">
                <a:solidFill>
                  <a:srgbClr val="0000FF"/>
                </a:solidFill>
                <a:latin typeface="+mj-lt"/>
                <a:ea typeface="+mn-ea"/>
                <a:cs typeface="+mn-cs"/>
              </a:rPr>
              <a:t>Department of AI&amp;DS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E9B7A4E-9B4D-B7A6-7547-4456D3B3A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19200"/>
            <a:ext cx="8915400" cy="4724400"/>
          </a:xfrm>
        </p:spPr>
      </p:pic>
    </p:spTree>
    <p:extLst>
      <p:ext uri="{BB962C8B-B14F-4D97-AF65-F5344CB8AC3E}">
        <p14:creationId xmlns:p14="http://schemas.microsoft.com/office/powerpoint/2010/main" val="392606076"/>
      </p:ext>
    </p:extLst>
  </p:cSld>
  <p:clrMapOvr>
    <a:masterClrMapping/>
  </p:clrMapOvr>
  <p:transition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B274F-AFCD-095D-9A84-7E3182E81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D1EF0797-DD1F-9CDA-E266-4BFFC1A015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2020" y="190500"/>
            <a:ext cx="7772400" cy="1143000"/>
          </a:xfrm>
        </p:spPr>
        <p:txBody>
          <a:bodyPr/>
          <a:lstStyle/>
          <a:p>
            <a:r>
              <a:rPr lang="en-US" altLang="en-US" dirty="0">
                <a:latin typeface="+mj-lt"/>
              </a:rPr>
              <a:t>Literature Survey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887EB8D8-7375-3796-D68F-DF3C4FBDD0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9608567"/>
              </p:ext>
            </p:extLst>
          </p:nvPr>
        </p:nvGraphicFramePr>
        <p:xfrm>
          <a:off x="762000" y="1272540"/>
          <a:ext cx="8229600" cy="5025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3571821574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318345757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447276886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859900702"/>
                    </a:ext>
                  </a:extLst>
                </a:gridCol>
              </a:tblGrid>
              <a:tr h="96704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S.NO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Reference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Gap Limitations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607598"/>
                  </a:ext>
                </a:extLst>
              </a:tr>
              <a:tr h="1687924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80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Encoder-Decoder Contrast for Unsupervised Anomaly Detection in Medical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EDC method addresses the challenge of obtaining labeled anomalous data, which is often scarce in medical contexts.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integration of contrastive learning with feature reconstruction adds complexity to the model architecture and training process.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627104"/>
                  </a:ext>
                </a:extLst>
              </a:tr>
              <a:tr h="2320896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 Reconstruction for Accelerated MR Scan With Faster Fourier Convolutional Neural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 capture long-range dependencies and mitigate artifacts in the reconstructed images, leading to higher quality outputs.</a:t>
                      </a:r>
                    </a:p>
                    <a:p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Their effectiveness may not directly translate to other imaging modalities or applications without further adaptation.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522538"/>
                  </a:ext>
                </a:extLst>
              </a:tr>
            </a:tbl>
          </a:graphicData>
        </a:graphic>
      </p:graphicFrame>
      <p:sp>
        <p:nvSpPr>
          <p:cNvPr id="22532" name="Footer Placeholder 3">
            <a:extLst>
              <a:ext uri="{FF2B5EF4-FFF2-40B4-BE49-F238E27FC236}">
                <a16:creationId xmlns:a16="http://schemas.microsoft.com/office/drawing/2014/main" id="{F9E13715-0C6D-17FD-C296-CB0970FE05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1400" b="0" kern="1200">
                <a:solidFill>
                  <a:srgbClr val="0000FF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/>
              <a:t>Department of AI&amp;DS</a:t>
            </a:r>
            <a:endParaRPr lang="en-US" altLang="en-US" sz="14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479159"/>
      </p:ext>
    </p:extLst>
  </p:cSld>
  <p:clrMapOvr>
    <a:masterClrMapping/>
  </p:clrMapOvr>
  <p:transition>
    <p:zo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en-US" dirty="0">
                <a:latin typeface="+mj-lt"/>
              </a:rPr>
              <a:t>2. Decoder 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lstStyle/>
          <a:p>
            <a:pPr algn="just"/>
            <a:r>
              <a:rPr lang="en-US" altLang="en-US" sz="2800" dirty="0">
                <a:latin typeface="+mj-lt"/>
              </a:rPr>
              <a:t>The decoder integrates both CNN and Transformers </a:t>
            </a:r>
          </a:p>
          <a:p>
            <a:pPr algn="just"/>
            <a:r>
              <a:rPr lang="en-US" altLang="en-US" sz="2800" b="1" dirty="0">
                <a:latin typeface="+mj-lt"/>
              </a:rPr>
              <a:t>CNN</a:t>
            </a:r>
            <a:r>
              <a:rPr lang="en-US" altLang="en-US" sz="2800" dirty="0">
                <a:latin typeface="+mj-lt"/>
              </a:rPr>
              <a:t>-local spatial features</a:t>
            </a:r>
          </a:p>
          <a:p>
            <a:pPr algn="just"/>
            <a:r>
              <a:rPr lang="en-US" altLang="en-US" sz="2800" b="1" dirty="0">
                <a:latin typeface="+mj-lt"/>
              </a:rPr>
              <a:t>Transfomers</a:t>
            </a:r>
            <a:r>
              <a:rPr lang="en-US" altLang="en-US" sz="2800" dirty="0">
                <a:latin typeface="+mj-lt"/>
              </a:rPr>
              <a:t>- long-range dependencies and global relationships </a:t>
            </a:r>
          </a:p>
        </p:txBody>
      </p:sp>
      <p:sp>
        <p:nvSpPr>
          <p:cNvPr id="26628" name="Footer Placeholder 3"/>
          <p:cNvSpPr txBox="1">
            <a:spLocks noGrp="1"/>
          </p:cNvSpPr>
          <p:nvPr>
            <p:ph type="ftr" sz="quarter" idx="3"/>
          </p:nvPr>
        </p:nvSpPr>
        <p:spPr>
          <a:ln/>
        </p:spPr>
        <p:txBody>
          <a:bodyPr/>
          <a:lstStyle/>
          <a:p>
            <a:pPr marL="0" indent="0" algn="ctr" eaLnBrk="1" hangingPunct="1">
              <a:spcBef>
                <a:spcPct val="0"/>
              </a:spcBef>
              <a:buNone/>
            </a:pPr>
            <a:r>
              <a:rPr lang="en-US" altLang="en-US" sz="1400" dirty="0">
                <a:solidFill>
                  <a:srgbClr val="0000FF"/>
                </a:solidFill>
                <a:latin typeface="+mj-lt"/>
                <a:ea typeface="+mn-ea"/>
                <a:cs typeface="+mn-cs"/>
              </a:rPr>
              <a:t>Department of AI&amp;DS</a:t>
            </a:r>
          </a:p>
        </p:txBody>
      </p:sp>
    </p:spTree>
  </p:cSld>
  <p:clrMapOvr>
    <a:masterClrMapping/>
  </p:clrMapOvr>
  <p:transition>
    <p:zo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en-US" dirty="0">
                <a:latin typeface="+mj-lt"/>
              </a:rPr>
              <a:t>Decoder ( Contd…)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4114800"/>
          </a:xfrm>
          <a:ln/>
        </p:spPr>
        <p:txBody>
          <a:bodyPr vert="horz" wrap="square" lIns="91440" tIns="45720" rIns="91440" bIns="45720" anchor="t" anchorCtr="0"/>
          <a:lstStyle/>
          <a:p>
            <a:pPr algn="just"/>
            <a:r>
              <a:rPr lang="en-IN" altLang="en-US" dirty="0">
                <a:latin typeface="+mj-lt"/>
              </a:rPr>
              <a:t>Hybrid CNN-Transformer </a:t>
            </a:r>
          </a:p>
          <a:p>
            <a:pPr lvl="1" algn="just"/>
            <a:r>
              <a:rPr lang="en-US" altLang="en-US" dirty="0">
                <a:latin typeface="+mj-lt"/>
              </a:rPr>
              <a:t>CNN block, learning and reconstructing fine-grained, local features from the compressed feature maps.</a:t>
            </a:r>
          </a:p>
          <a:p>
            <a:pPr lvl="1" algn="just"/>
            <a:r>
              <a:rPr lang="en-US" altLang="en-US" dirty="0">
                <a:latin typeface="+mj-lt"/>
              </a:rPr>
              <a:t>Transformer block, Processes larger-scale, long-range dependencies to better capture global patterns in the image.</a:t>
            </a:r>
          </a:p>
        </p:txBody>
      </p:sp>
      <p:sp>
        <p:nvSpPr>
          <p:cNvPr id="27652" name="Footer Placeholder 3"/>
          <p:cNvSpPr txBox="1">
            <a:spLocks noGrp="1"/>
          </p:cNvSpPr>
          <p:nvPr>
            <p:ph type="ftr" sz="quarter" idx="3"/>
          </p:nvPr>
        </p:nvSpPr>
        <p:spPr>
          <a:ln/>
        </p:spPr>
        <p:txBody>
          <a:bodyPr/>
          <a:lstStyle/>
          <a:p>
            <a:pPr marL="0" indent="0" algn="ctr" eaLnBrk="1" hangingPunct="1">
              <a:spcBef>
                <a:spcPct val="0"/>
              </a:spcBef>
              <a:buNone/>
            </a:pPr>
            <a:r>
              <a:rPr lang="en-US" altLang="en-US" sz="1400" dirty="0">
                <a:solidFill>
                  <a:srgbClr val="0000FF"/>
                </a:solidFill>
                <a:latin typeface="+mj-lt"/>
                <a:ea typeface="+mn-ea"/>
                <a:cs typeface="+mn-cs"/>
              </a:rPr>
              <a:t>Department of AI&amp;DS</a:t>
            </a:r>
          </a:p>
        </p:txBody>
      </p:sp>
    </p:spTree>
  </p:cSld>
  <p:clrMapOvr>
    <a:masterClrMapping/>
  </p:clrMapOvr>
  <p:transition>
    <p:zo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8CA98-DF97-064E-EDF6-1DCAB8938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BF0666CC-055C-5987-B07C-250F6CDA3558}"/>
              </a:ext>
            </a:extLst>
          </p:cNvPr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en-US" dirty="0">
                <a:latin typeface="+mj-lt"/>
              </a:rPr>
              <a:t>Decoder ( Contd…)</a:t>
            </a:r>
          </a:p>
        </p:txBody>
      </p:sp>
      <p:sp>
        <p:nvSpPr>
          <p:cNvPr id="39939" name="Content Placeholder 2">
            <a:extLst>
              <a:ext uri="{FF2B5EF4-FFF2-40B4-BE49-F238E27FC236}">
                <a16:creationId xmlns:a16="http://schemas.microsoft.com/office/drawing/2014/main" id="{0CE3D2F7-5EEA-1264-7161-A617CB4E77F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600200"/>
            <a:ext cx="7772400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IN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CNN Block</a:t>
            </a:r>
          </a:p>
          <a:p>
            <a:pPr lvl="1" algn="just">
              <a:defRPr/>
            </a:pPr>
            <a:r>
              <a:rPr lang="en-US" dirty="0">
                <a:latin typeface="+mn-lt"/>
              </a:rPr>
              <a:t>L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ocal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features from the compressed feature maps.</a:t>
            </a:r>
          </a:p>
          <a:p>
            <a:pPr lvl="1" algn="just"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It consists of two consecutive convolutions with a kernel size of 3×3 and a stride of 1×1.</a:t>
            </a:r>
          </a:p>
        </p:txBody>
      </p:sp>
      <p:sp>
        <p:nvSpPr>
          <p:cNvPr id="28676" name="Footer Placeholder 3">
            <a:extLst>
              <a:ext uri="{FF2B5EF4-FFF2-40B4-BE49-F238E27FC236}">
                <a16:creationId xmlns:a16="http://schemas.microsoft.com/office/drawing/2014/main" id="{5EE7CF93-FEFE-98D9-3A85-70C807EB149E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ln/>
        </p:spPr>
        <p:txBody>
          <a:bodyPr/>
          <a:lstStyle/>
          <a:p>
            <a:pPr marL="0" indent="0" algn="ctr" eaLnBrk="1" hangingPunct="1">
              <a:spcBef>
                <a:spcPct val="0"/>
              </a:spcBef>
              <a:buNone/>
            </a:pPr>
            <a:r>
              <a:rPr lang="en-US" altLang="en-US" sz="1400" dirty="0">
                <a:solidFill>
                  <a:srgbClr val="0000FF"/>
                </a:solidFill>
                <a:latin typeface="+mj-lt"/>
                <a:ea typeface="+mn-ea"/>
                <a:cs typeface="+mn-cs"/>
              </a:rPr>
              <a:t>Department of AI&amp;DS</a:t>
            </a:r>
          </a:p>
        </p:txBody>
      </p:sp>
    </p:spTree>
    <p:extLst>
      <p:ext uri="{BB962C8B-B14F-4D97-AF65-F5344CB8AC3E}">
        <p14:creationId xmlns:p14="http://schemas.microsoft.com/office/powerpoint/2010/main" val="2006937072"/>
      </p:ext>
    </p:extLst>
  </p:cSld>
  <p:clrMapOvr>
    <a:masterClrMapping/>
  </p:clrMapOvr>
  <p:transition>
    <p:zo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en-US" dirty="0">
                <a:latin typeface="+mj-lt"/>
              </a:rPr>
              <a:t>Decoder ( Contd…)</a:t>
            </a:r>
          </a:p>
        </p:txBody>
      </p:sp>
      <p:sp>
        <p:nvSpPr>
          <p:cNvPr id="39939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685800" y="1600200"/>
            <a:ext cx="7772400" cy="4114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IN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Multi-Scale Sparse Transformer Block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Noto Music" pitchFamily="2" charset="0"/>
              <a:buChar char="–"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Manages multi-scale feature extraction and balancing the computational complexity of the Transformer.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models both local and regional information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I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reduces the computational cost 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</a:endParaRP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8676" name="Footer Placeholder 3"/>
          <p:cNvSpPr txBox="1">
            <a:spLocks noGrp="1"/>
          </p:cNvSpPr>
          <p:nvPr>
            <p:ph type="ftr" sz="quarter" idx="3"/>
          </p:nvPr>
        </p:nvSpPr>
        <p:spPr>
          <a:ln/>
        </p:spPr>
        <p:txBody>
          <a:bodyPr/>
          <a:lstStyle/>
          <a:p>
            <a:pPr marL="0" indent="0" algn="ctr" eaLnBrk="1" hangingPunct="1">
              <a:spcBef>
                <a:spcPct val="0"/>
              </a:spcBef>
              <a:buNone/>
            </a:pPr>
            <a:r>
              <a:rPr lang="en-US" altLang="en-US" sz="1400" dirty="0">
                <a:solidFill>
                  <a:srgbClr val="0000FF"/>
                </a:solidFill>
                <a:latin typeface="+mj-lt"/>
                <a:ea typeface="+mn-ea"/>
                <a:cs typeface="+mn-cs"/>
              </a:rPr>
              <a:t>Department of AI&amp;DS</a:t>
            </a:r>
          </a:p>
        </p:txBody>
      </p:sp>
    </p:spTree>
  </p:cSld>
  <p:clrMapOvr>
    <a:masterClrMapping/>
  </p:clrMapOvr>
  <p:transition>
    <p:zo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F1F654-01CD-10E6-E049-BB757C8709E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304800"/>
                <a:ext cx="7772400" cy="1143000"/>
              </a:xfrm>
            </p:spPr>
            <p:txBody>
              <a:bodyPr/>
              <a:lstStyle/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200" b="1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            </m:t>
                          </m:r>
                          <m:r>
                            <a:rPr lang="en-US" sz="3200" b="1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3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𝑸</m:t>
                          </m:r>
                        </m:e>
                        <m:sub>
                          <m:r>
                            <a:rPr lang="en-US" sz="3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𝒋</m:t>
                          </m:r>
                        </m:sub>
                      </m:sSub>
                      <m:r>
                        <a:rPr lang="en-US" sz="32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 </m:t>
                      </m:r>
                      <m:sSubSup>
                        <m:sSubSupPr>
                          <m:ctrlPr>
                            <a:rPr lang="en-IN" sz="3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3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𝑭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IN" sz="32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𝒍𝒐𝒄𝒂𝒍</m:t>
                              </m:r>
                            </m:e>
                          </m:d>
                        </m:sub>
                        <m:sup>
                          <m:r>
                            <a:rPr lang="en-US" sz="3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𝒑</m:t>
                          </m:r>
                        </m:sup>
                      </m:sSubSup>
                      <m:sSubSup>
                        <m:sSubSupPr>
                          <m:ctrlPr>
                            <a:rPr lang="en-IN" sz="3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3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𝒋</m:t>
                          </m:r>
                        </m:sub>
                        <m:sup>
                          <m:r>
                            <a:rPr lang="en-US" sz="3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𝑸</m:t>
                          </m:r>
                        </m:sup>
                      </m:sSubSup>
                      <m:r>
                        <a:rPr lang="en-US" sz="32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,</m:t>
                      </m:r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en-IN" sz="3200" b="1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3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             </m:t>
                          </m:r>
                          <m:r>
                            <a:rPr lang="en-US" sz="3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𝑲</m:t>
                          </m:r>
                        </m:e>
                        <m:sub>
                          <m:r>
                            <a:rPr lang="en-US" sz="3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𝒋</m:t>
                          </m:r>
                        </m:sub>
                        <m:sup>
                          <m:r>
                            <a:rPr lang="en-US" sz="3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𝒑</m:t>
                          </m:r>
                        </m:sup>
                      </m:sSubSup>
                      <m:r>
                        <a:rPr lang="en-US" sz="32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 </m:t>
                      </m:r>
                      <m:sSubSup>
                        <m:sSubSupPr>
                          <m:ctrlPr>
                            <a:rPr lang="en-IN" sz="3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3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𝑭</m:t>
                          </m:r>
                        </m:e>
                        <m:sub>
                          <m:r>
                            <a:rPr lang="en-US" sz="3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𝒓𝒆𝒈𝒊𝒐𝒏</m:t>
                          </m:r>
                        </m:sub>
                        <m:sup>
                          <m:r>
                            <a:rPr lang="en-US" sz="3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𝒑</m:t>
                          </m:r>
                        </m:sup>
                      </m:sSubSup>
                      <m:sSubSup>
                        <m:sSubSupPr>
                          <m:ctrlPr>
                            <a:rPr lang="en-IN" sz="3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3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𝒋</m:t>
                          </m:r>
                        </m:sub>
                        <m:sup>
                          <m:r>
                            <a:rPr lang="en-US" sz="3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𝑲</m:t>
                          </m:r>
                        </m:sup>
                      </m:sSubSup>
                      <m:r>
                        <a:rPr lang="en-US" sz="32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,</m:t>
                      </m:r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en-IN" sz="3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3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          </m:t>
                          </m:r>
                          <m:r>
                            <a:rPr lang="en-US" sz="3200" b="1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  </m:t>
                          </m:r>
                          <m:r>
                            <a:rPr lang="en-US" sz="3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3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𝑽</m:t>
                          </m:r>
                        </m:e>
                        <m:sub>
                          <m:r>
                            <a:rPr lang="en-US" sz="3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𝒋</m:t>
                          </m:r>
                        </m:sub>
                        <m:sup>
                          <m:r>
                            <a:rPr lang="en-US" sz="3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𝒑</m:t>
                          </m:r>
                        </m:sup>
                      </m:sSubSup>
                      <m:r>
                        <a:rPr lang="en-US" sz="32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 </m:t>
                      </m:r>
                      <m:sSubSup>
                        <m:sSubSupPr>
                          <m:ctrlPr>
                            <a:rPr lang="en-IN" sz="3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3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𝑭</m:t>
                          </m:r>
                        </m:e>
                        <m:sub>
                          <m:r>
                            <a:rPr lang="en-US" sz="3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𝒓𝒆𝒈𝒊𝒐𝒏</m:t>
                          </m:r>
                        </m:sub>
                        <m:sup>
                          <m:r>
                            <a:rPr lang="en-US" sz="3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𝒑</m:t>
                          </m:r>
                        </m:sup>
                      </m:sSubSup>
                      <m:sSubSup>
                        <m:sSubSupPr>
                          <m:ctrlPr>
                            <a:rPr lang="en-IN" sz="3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3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𝒋</m:t>
                          </m:r>
                        </m:sub>
                        <m:sup>
                          <m:r>
                            <a:rPr lang="en-US" sz="32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𝑽</m:t>
                          </m:r>
                        </m:sup>
                      </m:sSubSup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F1F654-01CD-10E6-E049-BB757C8709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304800"/>
                <a:ext cx="7772400" cy="1143000"/>
              </a:xfrm>
              <a:blipFill>
                <a:blip r:embed="rId2"/>
                <a:stretch>
                  <a:fillRect t="-27660" b="-324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12244-CEDF-C09C-2F69-6113DE78F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43000"/>
            <a:ext cx="7772400" cy="4114800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i="1" dirty="0">
                <a:latin typeface="Cambria Math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</a:p>
          <a:p>
            <a:pPr marL="0" indent="0" algn="just">
              <a:buNone/>
            </a:pPr>
            <a:endParaRPr lang="en-US" sz="2400" i="1" dirty="0">
              <a:latin typeface="Cambria Math" panose="020405030504060302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400" i="1" dirty="0">
                <a:latin typeface="Cambria Math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24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Qj</a:t>
            </a:r>
            <a:r>
              <a:rPr lang="en-US" sz="2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Local anomaly for a given parameter at location j</a:t>
            </a:r>
          </a:p>
          <a:p>
            <a:pPr marL="0" indent="0" algn="just">
              <a:buNone/>
            </a:pPr>
            <a:r>
              <a:rPr lang="en-US" sz="2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24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Kj</a:t>
            </a:r>
            <a:r>
              <a:rPr lang="en-US" sz="2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Regional anomaly for a given parameter at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24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Vj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Another regional value or anomaly for a given </a:t>
            </a:r>
            <a:r>
              <a:rPr lang="en-US" sz="2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24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en-US" sz="24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local</a:t>
            </a:r>
            <a:r>
              <a:rPr lang="en-US" sz="2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Local correction factor for parameter</a:t>
            </a:r>
          </a:p>
          <a:p>
            <a:pPr marL="0" indent="0" algn="just">
              <a:buNone/>
            </a:pPr>
            <a:r>
              <a:rPr lang="en-US" sz="2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24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Fregion</a:t>
            </a:r>
            <a:r>
              <a:rPr lang="en-US" sz="2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Regional correction factor for parameter p</a:t>
            </a:r>
          </a:p>
          <a:p>
            <a:pPr marL="0" indent="0" algn="just">
              <a:buNone/>
            </a:pPr>
            <a:r>
              <a:rPr lang="en-IN" sz="2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IN" sz="24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W^Qj</a:t>
            </a:r>
            <a:r>
              <a:rPr lang="en-IN" sz="2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Weight for location j related to the anomaly Q.</a:t>
            </a:r>
          </a:p>
          <a:p>
            <a:pPr marL="0" indent="0" algn="just">
              <a:buNone/>
            </a:pPr>
            <a:r>
              <a:rPr lang="en-US" sz="2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24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W^Kj</a:t>
            </a:r>
            <a:r>
              <a:rPr lang="en-US" sz="2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Weight for location j related to the anomaly K.</a:t>
            </a:r>
          </a:p>
          <a:p>
            <a:pPr marL="0" indent="0" algn="just">
              <a:buNone/>
            </a:pPr>
            <a:r>
              <a:rPr lang="en-US" sz="2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24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W^Vj</a:t>
            </a:r>
            <a:r>
              <a:rPr lang="en-US" sz="2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Weight for location j related to the value V.</a:t>
            </a:r>
            <a:endParaRPr lang="en-US" sz="2400" i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400" i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400" i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US" sz="2400" i="1" kern="0" dirty="0">
              <a:effectLst/>
              <a:latin typeface="Cambria Math" panose="020405030504060302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/>
            <a:endParaRPr lang="en-US" sz="2400" b="1" i="1" dirty="0">
              <a:latin typeface="Cambria Math" panose="020405030504060302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/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073162902"/>
      </p:ext>
    </p:extLst>
  </p:cSld>
  <p:clrMapOvr>
    <a:masterClrMapping/>
  </p:clrMapOvr>
  <p:transition>
    <p:zo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68E754-D88D-760F-7297-A50909BADC2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𝒉𝒆𝒂</m:t>
                      </m:r>
                      <m:sSub>
                        <m:sSubPr>
                          <m:ctrlPr>
                            <a:rPr lang="en-IN" sz="28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𝒅</m:t>
                          </m:r>
                        </m:e>
                        <m:sub>
                          <m:r>
                            <a:rPr lang="en-US" sz="28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𝒋</m:t>
                          </m:r>
                        </m:sub>
                      </m:sSub>
                      <m:r>
                        <a:rPr lang="en-US" sz="28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𝒔𝒐𝒇𝒕𝒎𝒂𝒙</m:t>
                      </m:r>
                      <m:d>
                        <m:dPr>
                          <m:begChr m:val=""/>
                          <m:ctrlPr>
                            <a:rPr lang="en-IN" sz="28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d>
                            <m:dPr>
                              <m:endChr m:val=""/>
                              <m:ctrlPr>
                                <a:rPr lang="en-IN" sz="28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  <m:f>
                                <m:fPr>
                                  <m:type m:val="skw"/>
                                  <m:ctrlPr>
                                    <a:rPr lang="en-IN" sz="2800" b="1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IN" sz="2800" b="1" i="1" smtClea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IN" sz="2800" b="1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Arial" panose="020B0604020202020204" pitchFamily="34" charset="0"/>
                                            </a:rPr>
                                            <m:t>𝑸</m:t>
                                          </m:r>
                                        </m:e>
                                        <m:sub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Arial" panose="020B0604020202020204" pitchFamily="34" charset="0"/>
                                            </a:rPr>
                                            <m:t>𝒋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IN" sz="2800" b="1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Arial" panose="020B0604020202020204" pitchFamily="34" charset="0"/>
                                            </a:rPr>
                                            <m:t>𝑲</m:t>
                                          </m:r>
                                        </m:e>
                                        <m:sub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Arial" panose="020B0604020202020204" pitchFamily="34" charset="0"/>
                                            </a:rPr>
                                            <m:t>𝒋</m:t>
                                          </m:r>
                                        </m:sub>
                                        <m:sup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Arial" panose="020B0604020202020204" pitchFamily="34" charset="0"/>
                                            </a:rPr>
                                            <m:t>𝑷</m:t>
                                          </m:r>
                                        </m:sup>
                                      </m:sSubSup>
                                    </m:e>
                                    <m:sup>
                                      <m:r>
                                        <a:rPr lang="en-US" sz="2800" b="1" i="1" smtClea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IN" sz="2800" b="1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en-IN" sz="2800" b="1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Arial" panose="020B0604020202020204" pitchFamily="34" charset="0"/>
                                            </a:rPr>
                                            <m:t>𝒅</m:t>
                                          </m:r>
                                        </m:e>
                                        <m:sub>
                                          <m:r>
                                            <a:rPr lang="en-IN" sz="2800" b="1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Arial" panose="020B0604020202020204" pitchFamily="34" charset="0"/>
                                            </a:rPr>
                                            <m:t>𝒉𝒆𝒂𝒅</m:t>
                                          </m:r>
                                        </m:sub>
                                      </m:sSub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</m:d>
                      <m:sSubSup>
                        <m:sSubSupPr>
                          <m:ctrlPr>
                            <a:rPr lang="en-IN" sz="28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8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𝑽</m:t>
                          </m:r>
                        </m:e>
                        <m:sub>
                          <m:r>
                            <a:rPr lang="en-US" sz="28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𝒋</m:t>
                          </m:r>
                        </m:sub>
                        <m:sup>
                          <m:r>
                            <a:rPr lang="en-US" sz="28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𝒑</m:t>
                          </m:r>
                        </m:sup>
                      </m:sSub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68E754-D88D-760F-7297-A50909BADC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5319" b="-101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">
            <a:extLst>
              <a:ext uri="{FF2B5EF4-FFF2-40B4-BE49-F238E27FC236}">
                <a16:creationId xmlns:a16="http://schemas.microsoft.com/office/drawing/2014/main" id="{5A07BE61-AA95-A8DB-9E82-94FF4BC7A2E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5801" y="2145774"/>
            <a:ext cx="845820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Qj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​: Query vector for location j, which represents the local features.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Kj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Key vector for location j and parameter p, representing the regional features.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Vj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​: Value vector for location j and parameter p, which holds the contextual information.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dhead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​: Dimensionality of the head, used for scaling to stabilize gradients.</a:t>
            </a:r>
          </a:p>
        </p:txBody>
      </p:sp>
    </p:spTree>
    <p:extLst>
      <p:ext uri="{BB962C8B-B14F-4D97-AF65-F5344CB8AC3E}">
        <p14:creationId xmlns:p14="http://schemas.microsoft.com/office/powerpoint/2010/main" val="3553037846"/>
      </p:ext>
    </p:extLst>
  </p:cSld>
  <p:clrMapOvr>
    <a:masterClrMapping/>
  </p:clrMapOvr>
  <p:transition>
    <p:zo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0726036-3301-35EB-BDF6-3CED501E76F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85800" y="381000"/>
                <a:ext cx="7772400" cy="1143000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kern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𝑴𝑯𝑨</m:t>
                      </m:r>
                      <m:d>
                        <m:dPr>
                          <m:begChr m:val=""/>
                          <m:ctrlPr>
                            <a:rPr lang="en-IN" sz="28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endChr m:val=""/>
                              <m:ctrlPr>
                                <a:rPr lang="en-IN" sz="2800" b="1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kern="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N" sz="28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kern="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sz="2800" b="1" i="1" kern="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𝒍𝒐𝒄𝒂𝒍</m:t>
                                  </m:r>
                                </m:sub>
                              </m:sSub>
                              <m:r>
                                <a:rPr lang="en-US" sz="2800" b="1" i="1" kern="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IN" sz="28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1" i="1" kern="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sz="2800" b="1" i="1" kern="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𝒓𝒆𝒈𝒊𝒐𝒏</m:t>
                                  </m:r>
                                </m:sub>
                                <m:sup>
                                  <m:r>
                                    <a:rPr lang="en-US" sz="2800" b="1" i="1" kern="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𝒑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  <m:r>
                        <a:rPr lang="en-US" sz="2800" b="1" i="1" kern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 </m:t>
                      </m:r>
                      <m:r>
                        <a:rPr lang="en-US" sz="2800" b="1" i="1" kern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𝒄𝒐𝒏𝒄𝒂𝒕𝒆</m:t>
                      </m:r>
                      <m:d>
                        <m:dPr>
                          <m:begChr m:val=""/>
                          <m:ctrlPr>
                            <a:rPr lang="en-IN" sz="2800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endChr m:val=""/>
                              <m:ctrlPr>
                                <a:rPr lang="en-IN" sz="2800" b="1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kern="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N" sz="28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kern="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𝒉𝒆𝒂𝒅</m:t>
                                  </m:r>
                                </m:e>
                                <m:sub>
                                  <m:r>
                                    <a:rPr lang="en-US" sz="2800" b="1" i="1" kern="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2800" b="1" i="1" kern="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IN" sz="28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kern="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𝒉𝒆𝒂𝒅</m:t>
                                  </m:r>
                                </m:e>
                                <m:sub>
                                  <m:r>
                                    <a:rPr lang="en-US" sz="2800" b="1" i="1" kern="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𝒋</m:t>
                                  </m:r>
                                </m:sub>
                              </m:sSub>
                              <m:r>
                                <a:rPr lang="en-US" sz="2800" b="1" i="1" kern="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, …,</m:t>
                              </m:r>
                              <m:sSub>
                                <m:sSubPr>
                                  <m:ctrlPr>
                                    <a:rPr lang="en-IN" sz="28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kern="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𝒉𝒆𝒂𝒅</m:t>
                                  </m:r>
                                </m:e>
                                <m:sub>
                                  <m:r>
                                    <a:rPr lang="en-US" sz="2800" b="1" i="1" kern="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𝒉</m:t>
                                  </m:r>
                                  <m:r>
                                    <a:rPr lang="en-US" sz="2800" b="1" i="1" kern="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/</m:t>
                                  </m:r>
                                  <m:r>
                                    <a:rPr lang="en-US" sz="2800" b="1" i="1" kern="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br>
                  <a:rPr lang="en-IN" sz="28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</a:br>
                <a:endParaRPr lang="en-IN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0726036-3301-35EB-BDF6-3CED501E76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85800" y="381000"/>
                <a:ext cx="7772400" cy="1143000"/>
              </a:xfrm>
              <a:blipFill>
                <a:blip r:embed="rId2"/>
                <a:stretch>
                  <a:fillRect t="-6417" b="-112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">
            <a:extLst>
              <a:ext uri="{FF2B5EF4-FFF2-40B4-BE49-F238E27FC236}">
                <a16:creationId xmlns:a16="http://schemas.microsoft.com/office/drawing/2014/main" id="{26878449-A595-C6A3-D7E1-F54062A251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209800"/>
            <a:ext cx="800100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MHA: Multi-Head Attention mechanism.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F_local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​: Local feature map.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F_region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​: Regional feature map for parameter p.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headj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Individual attention head for location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jjj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4672656"/>
      </p:ext>
    </p:extLst>
  </p:cSld>
  <p:clrMapOvr>
    <a:masterClrMapping/>
  </p:clrMapOvr>
  <p:transition>
    <p:zo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en-US" dirty="0">
                <a:latin typeface="+mj-lt"/>
              </a:rPr>
              <a:t>Decoder ( Contd…)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lstStyle/>
          <a:p>
            <a:pPr algn="just"/>
            <a:r>
              <a:rPr lang="en-IN" altLang="en-US" dirty="0">
                <a:latin typeface="+mj-lt"/>
              </a:rPr>
              <a:t>Feature Upsampling</a:t>
            </a:r>
            <a:endParaRPr lang="en-US" altLang="en-US" dirty="0">
              <a:latin typeface="+mj-lt"/>
            </a:endParaRPr>
          </a:p>
          <a:p>
            <a:pPr lvl="1" algn="just"/>
            <a:r>
              <a:rPr lang="en-US" altLang="en-US" dirty="0">
                <a:latin typeface="+mj-lt"/>
              </a:rPr>
              <a:t>gradually increase the spatial resolution of the feature maps</a:t>
            </a:r>
          </a:p>
          <a:p>
            <a:pPr lvl="1" algn="just"/>
            <a:endParaRPr lang="en-US" altLang="en-US" dirty="0">
              <a:latin typeface="+mj-lt"/>
            </a:endParaRPr>
          </a:p>
          <a:p>
            <a:pPr lvl="1" algn="just">
              <a:buNone/>
            </a:pPr>
            <a:endParaRPr lang="en-US" altLang="en-US" dirty="0">
              <a:latin typeface="+mj-lt"/>
            </a:endParaRPr>
          </a:p>
          <a:p>
            <a:pPr lvl="1" algn="just"/>
            <a:endParaRPr lang="en-US" altLang="en-US" dirty="0">
              <a:latin typeface="+mj-lt"/>
            </a:endParaRPr>
          </a:p>
        </p:txBody>
      </p:sp>
      <p:sp>
        <p:nvSpPr>
          <p:cNvPr id="29700" name="Footer Placeholder 3"/>
          <p:cNvSpPr txBox="1">
            <a:spLocks noGrp="1"/>
          </p:cNvSpPr>
          <p:nvPr>
            <p:ph type="ftr" sz="quarter" idx="3"/>
          </p:nvPr>
        </p:nvSpPr>
        <p:spPr>
          <a:ln/>
        </p:spPr>
        <p:txBody>
          <a:bodyPr/>
          <a:lstStyle/>
          <a:p>
            <a:pPr marL="0" indent="0" algn="ctr" eaLnBrk="1" hangingPunct="1">
              <a:spcBef>
                <a:spcPct val="0"/>
              </a:spcBef>
              <a:buNone/>
            </a:pPr>
            <a:r>
              <a:rPr lang="en-US" altLang="en-US" sz="1400" dirty="0">
                <a:solidFill>
                  <a:srgbClr val="0000FF"/>
                </a:solidFill>
                <a:latin typeface="+mj-lt"/>
                <a:ea typeface="+mn-ea"/>
                <a:cs typeface="+mn-cs"/>
              </a:rPr>
              <a:t>Department of AI&amp;DS</a:t>
            </a:r>
          </a:p>
        </p:txBody>
      </p:sp>
    </p:spTree>
  </p:cSld>
  <p:clrMapOvr>
    <a:masterClrMapping/>
  </p:clrMapOvr>
  <p:transition>
    <p:zo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-152400" y="609600"/>
            <a:ext cx="9753600" cy="1143000"/>
          </a:xfrm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en-US" dirty="0">
                <a:latin typeface="+mj-lt"/>
              </a:rPr>
              <a:t>3. Feature Comparison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8305800" cy="4343400"/>
          </a:xfrm>
          <a:ln/>
        </p:spPr>
        <p:txBody>
          <a:bodyPr vert="horz" wrap="square" lIns="91440" tIns="45720" rIns="91440" bIns="45720" anchor="t" anchorCtr="0"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>
                <a:latin typeface="+mj-lt"/>
              </a:rPr>
              <a:t>Comparing the features extracted by the</a:t>
            </a:r>
          </a:p>
          <a:p>
            <a:pPr lvl="1">
              <a:buNone/>
            </a:pPr>
            <a:r>
              <a:rPr lang="en-US" altLang="en-US" dirty="0">
                <a:latin typeface="+mj-lt"/>
              </a:rPr>
              <a:t>encoder and the features reconstructed by</a:t>
            </a:r>
          </a:p>
          <a:p>
            <a:pPr lvl="1">
              <a:buNone/>
            </a:pPr>
            <a:r>
              <a:rPr lang="en-US" altLang="en-US" dirty="0">
                <a:latin typeface="+mj-lt"/>
              </a:rPr>
              <a:t>the decoder to identify anomalies effectively</a:t>
            </a:r>
            <a:endParaRPr lang="en-US" altLang="en-US" sz="3200" dirty="0">
              <a:latin typeface="+mj-lt"/>
            </a:endParaRPr>
          </a:p>
          <a:p>
            <a:pPr lvl="1">
              <a:buChar char="–"/>
            </a:pPr>
            <a:endParaRPr lang="en-US" altLang="en-US" dirty="0">
              <a:latin typeface="+mj-lt"/>
            </a:endParaRPr>
          </a:p>
        </p:txBody>
      </p:sp>
      <p:sp>
        <p:nvSpPr>
          <p:cNvPr id="30724" name="Footer Placeholder 3"/>
          <p:cNvSpPr txBox="1">
            <a:spLocks noGrp="1"/>
          </p:cNvSpPr>
          <p:nvPr>
            <p:ph type="ftr" sz="quarter" idx="3"/>
          </p:nvPr>
        </p:nvSpPr>
        <p:spPr>
          <a:ln/>
        </p:spPr>
        <p:txBody>
          <a:bodyPr/>
          <a:lstStyle/>
          <a:p>
            <a:pPr marL="0" indent="0" algn="ctr" eaLnBrk="1" hangingPunct="1">
              <a:spcBef>
                <a:spcPct val="0"/>
              </a:spcBef>
              <a:buNone/>
            </a:pPr>
            <a:r>
              <a:rPr lang="en-US" altLang="en-US" sz="1400" dirty="0">
                <a:solidFill>
                  <a:srgbClr val="0000FF"/>
                </a:solidFill>
                <a:latin typeface="+mj-lt"/>
                <a:ea typeface="+mn-ea"/>
                <a:cs typeface="+mn-cs"/>
              </a:rPr>
              <a:t>Department of AI&amp;DS</a:t>
            </a:r>
          </a:p>
        </p:txBody>
      </p:sp>
    </p:spTree>
  </p:cSld>
  <p:clrMapOvr>
    <a:masterClrMapping/>
  </p:clrMapOvr>
  <p:transition>
    <p:zo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-152400" y="609600"/>
            <a:ext cx="9753600" cy="1143000"/>
          </a:xfrm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en-US" dirty="0">
                <a:latin typeface="+mj-lt"/>
              </a:rPr>
              <a:t>Feature Comparison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8305800" cy="4343400"/>
          </a:xfrm>
          <a:ln/>
        </p:spPr>
        <p:txBody>
          <a:bodyPr vert="horz" wrap="square" lIns="91440" tIns="45720" rIns="91440" bIns="45720" anchor="t" anchorCtr="0"/>
          <a:lstStyle/>
          <a:p>
            <a:pPr lvl="1" algn="just">
              <a:buNone/>
            </a:pPr>
            <a:r>
              <a:rPr lang="en-US" altLang="en-US" sz="3200" dirty="0">
                <a:latin typeface="+mj-lt"/>
              </a:rPr>
              <a:t>Feature extraction</a:t>
            </a:r>
          </a:p>
          <a:p>
            <a:pPr lvl="1" algn="just">
              <a:buFont typeface="Noto Music"/>
              <a:buChar char="–"/>
            </a:pPr>
            <a:r>
              <a:rPr lang="en-US" altLang="en-US" dirty="0">
                <a:latin typeface="+mj-lt"/>
              </a:rPr>
              <a:t>encoder extracts the intrinsic characteristics of the images</a:t>
            </a:r>
          </a:p>
          <a:p>
            <a:pPr lvl="1" algn="just">
              <a:buFont typeface="Noto Music"/>
              <a:buChar char="–"/>
            </a:pPr>
            <a:r>
              <a:rPr lang="en-US" altLang="en-US" dirty="0">
                <a:latin typeface="+mj-lt"/>
              </a:rPr>
              <a:t>These features are typically high-dimensional and capture essential information about the normal samples</a:t>
            </a:r>
          </a:p>
        </p:txBody>
      </p:sp>
      <p:sp>
        <p:nvSpPr>
          <p:cNvPr id="31748" name="Footer Placeholder 3"/>
          <p:cNvSpPr txBox="1">
            <a:spLocks noGrp="1"/>
          </p:cNvSpPr>
          <p:nvPr>
            <p:ph type="ftr" sz="quarter" idx="3"/>
          </p:nvPr>
        </p:nvSpPr>
        <p:spPr>
          <a:ln/>
        </p:spPr>
        <p:txBody>
          <a:bodyPr/>
          <a:lstStyle/>
          <a:p>
            <a:pPr marL="0" indent="0" algn="ctr" eaLnBrk="1" hangingPunct="1">
              <a:spcBef>
                <a:spcPct val="0"/>
              </a:spcBef>
              <a:buNone/>
            </a:pPr>
            <a:r>
              <a:rPr lang="en-US" altLang="en-US" sz="1400" dirty="0">
                <a:solidFill>
                  <a:srgbClr val="0000FF"/>
                </a:solidFill>
                <a:latin typeface="+mj-lt"/>
                <a:ea typeface="+mn-ea"/>
                <a:cs typeface="+mn-cs"/>
              </a:rPr>
              <a:t>Department of AI&amp;DS</a:t>
            </a:r>
          </a:p>
        </p:txBody>
      </p:sp>
    </p:spTree>
  </p:cSld>
  <p:clrMapOvr>
    <a:masterClrMapping/>
  </p:clrMapOvr>
  <p:transition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47A55-CE49-4422-782B-6DDE2A4C1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17A767AC-8570-203B-75E8-2D68806178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2020" y="190500"/>
            <a:ext cx="7772400" cy="1143000"/>
          </a:xfrm>
        </p:spPr>
        <p:txBody>
          <a:bodyPr/>
          <a:lstStyle/>
          <a:p>
            <a:r>
              <a:rPr lang="en-US" altLang="en-US" dirty="0">
                <a:latin typeface="+mj-lt"/>
              </a:rPr>
              <a:t>Literature Survey(</a:t>
            </a:r>
            <a:r>
              <a:rPr lang="en-US" altLang="en-US" dirty="0" err="1">
                <a:latin typeface="+mj-lt"/>
              </a:rPr>
              <a:t>Contd</a:t>
            </a:r>
            <a:r>
              <a:rPr lang="en-US" altLang="en-US" dirty="0">
                <a:latin typeface="+mj-lt"/>
              </a:rPr>
              <a:t>…)</a:t>
            </a:r>
          </a:p>
        </p:txBody>
      </p:sp>
      <p:sp>
        <p:nvSpPr>
          <p:cNvPr id="22532" name="Footer Placeholder 3">
            <a:extLst>
              <a:ext uri="{FF2B5EF4-FFF2-40B4-BE49-F238E27FC236}">
                <a16:creationId xmlns:a16="http://schemas.microsoft.com/office/drawing/2014/main" id="{B9486E76-8795-827D-B375-0CFCE3B91B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1400" b="0" kern="1200">
                <a:solidFill>
                  <a:srgbClr val="0000FF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/>
              <a:t>Department of AI&amp;DS</a:t>
            </a:r>
            <a:endParaRPr lang="en-US" altLang="en-US" sz="1400">
              <a:solidFill>
                <a:srgbClr val="0000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A17B0A-223F-6F5E-5901-7C6BDE7D0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7" name="Content Placeholder 1">
            <a:extLst>
              <a:ext uri="{FF2B5EF4-FFF2-40B4-BE49-F238E27FC236}">
                <a16:creationId xmlns:a16="http://schemas.microsoft.com/office/drawing/2014/main" id="{9CBE38D7-8B7D-370E-4C72-FDA235202E16}"/>
              </a:ext>
            </a:extLst>
          </p:cNvPr>
          <p:cNvGraphicFramePr>
            <a:graphicFrameLocks/>
          </p:cNvGraphicFramePr>
          <p:nvPr/>
        </p:nvGraphicFramePr>
        <p:xfrm>
          <a:off x="762000" y="1485900"/>
          <a:ext cx="8229600" cy="46746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571821574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3183457577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44727688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859900702"/>
                    </a:ext>
                  </a:extLst>
                </a:gridCol>
              </a:tblGrid>
              <a:tr h="925574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S.NO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Reference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Gap Limitations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607598"/>
                  </a:ext>
                </a:extLst>
              </a:tr>
              <a:tr h="2008126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80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Anomaly Detection for Medical Images Using Teacher–Student Model With Skip Connections and Multiscale Anomaly Consistency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enables the model to maintain important features across different scales, improving both detection and localization of anomalies.</a:t>
                      </a:r>
                      <a:endParaRPr lang="en-US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model may still face challenges related to data imbalance, particularly in scenarios where abnormal cases are rare, </a:t>
                      </a:r>
                    </a:p>
                    <a:p>
                      <a:endParaRPr lang="en-IN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627104"/>
                  </a:ext>
                </a:extLst>
              </a:tr>
              <a:tr h="1615548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MTANet</a:t>
                      </a:r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: Multi-Task Attention Network for Automatic Medical Image Segmentation and Classification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ct val="0"/>
                        </a:spcBef>
                      </a:pPr>
                      <a:r>
                        <a:rPr lang="en-GB" alt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Combines segmentation and classification in one model, </a:t>
                      </a:r>
                      <a:r>
                        <a:rPr lang="en-GB" alt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improving feature sharing and computational efficiency.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Needs further validation across diverse imaging modalities and clinical settings to ensure </a:t>
                      </a:r>
                      <a:r>
                        <a:rPr lang="en-GB" alt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generalizability</a:t>
                      </a:r>
                      <a:r>
                        <a:rPr lang="en-GB" alt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522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9673231"/>
      </p:ext>
    </p:extLst>
  </p:cSld>
  <p:clrMapOvr>
    <a:masterClrMapping/>
  </p:clrMapOvr>
  <p:transition>
    <p:zo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-152400" y="609600"/>
            <a:ext cx="9753600" cy="1143000"/>
          </a:xfrm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en-US" dirty="0">
                <a:latin typeface="+mj-lt"/>
              </a:rPr>
              <a:t>Feature Comparison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8305800" cy="4343400"/>
          </a:xfrm>
          <a:ln/>
        </p:spPr>
        <p:txBody>
          <a:bodyPr vert="horz" wrap="square" lIns="91440" tIns="45720" rIns="91440" bIns="45720" anchor="t" anchorCtr="0"/>
          <a:lstStyle/>
          <a:p>
            <a:pPr lvl="1" algn="just">
              <a:buNone/>
            </a:pPr>
            <a:r>
              <a:rPr lang="en-US" altLang="en-US" sz="3200" dirty="0">
                <a:latin typeface="+mj-lt"/>
              </a:rPr>
              <a:t>Feature Reconstruction</a:t>
            </a:r>
          </a:p>
          <a:p>
            <a:pPr lvl="1" algn="just">
              <a:buFont typeface="Noto Music"/>
              <a:buChar char="–"/>
            </a:pPr>
            <a:r>
              <a:rPr lang="en-US" altLang="en-US" dirty="0">
                <a:latin typeface="+mj-lt"/>
              </a:rPr>
              <a:t>The decoder attempts to reconstruct the original input. </a:t>
            </a:r>
          </a:p>
          <a:p>
            <a:pPr lvl="1" algn="just">
              <a:buFont typeface="Noto Music"/>
              <a:buChar char="–"/>
            </a:pPr>
            <a:r>
              <a:rPr lang="en-US" altLang="en-US" dirty="0">
                <a:latin typeface="+mj-lt"/>
              </a:rPr>
              <a:t>For normal samples, this reconstruction should be accurate, while for abnormal samples, the reconstruction is expected to be less accurate</a:t>
            </a:r>
            <a:r>
              <a:rPr lang="en-US" altLang="en-US" sz="3200" dirty="0">
                <a:latin typeface="+mj-lt"/>
              </a:rPr>
              <a:t>.</a:t>
            </a:r>
          </a:p>
        </p:txBody>
      </p:sp>
      <p:sp>
        <p:nvSpPr>
          <p:cNvPr id="32772" name="Footer Placeholder 3"/>
          <p:cNvSpPr txBox="1">
            <a:spLocks noGrp="1"/>
          </p:cNvSpPr>
          <p:nvPr>
            <p:ph type="ftr" sz="quarter" idx="3"/>
          </p:nvPr>
        </p:nvSpPr>
        <p:spPr>
          <a:ln/>
        </p:spPr>
        <p:txBody>
          <a:bodyPr/>
          <a:lstStyle/>
          <a:p>
            <a:pPr marL="0" indent="0" algn="ctr" eaLnBrk="1" hangingPunct="1">
              <a:spcBef>
                <a:spcPct val="0"/>
              </a:spcBef>
              <a:buNone/>
            </a:pPr>
            <a:r>
              <a:rPr lang="en-US" altLang="en-US" sz="1400" dirty="0">
                <a:solidFill>
                  <a:srgbClr val="0000FF"/>
                </a:solidFill>
                <a:latin typeface="+mj-lt"/>
                <a:ea typeface="+mn-ea"/>
                <a:cs typeface="+mn-cs"/>
              </a:rPr>
              <a:t>Department of AI&amp;DS</a:t>
            </a:r>
          </a:p>
        </p:txBody>
      </p:sp>
    </p:spTree>
  </p:cSld>
  <p:clrMapOvr>
    <a:masterClrMapping/>
  </p:clrMapOvr>
  <p:transition>
    <p:zo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en-US" dirty="0">
                <a:latin typeface="+mj-lt"/>
              </a:rPr>
              <a:t>Feature Comparison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685800" y="1524000"/>
            <a:ext cx="7772400" cy="5334000"/>
          </a:xfrm>
          <a:ln/>
        </p:spPr>
        <p:txBody>
          <a:bodyPr vert="horz" wrap="square" lIns="91440" tIns="45720" rIns="91440" bIns="45720" anchor="t" anchorCtr="0"/>
          <a:lstStyle/>
          <a:p>
            <a:pPr lvl="1" algn="just">
              <a:buFont typeface="Arial" panose="020B0604020202020204" pitchFamily="34" charset="0"/>
              <a:buChar char="•"/>
            </a:pPr>
            <a:r>
              <a:rPr lang="en-US" altLang="en-US" sz="3200" dirty="0">
                <a:latin typeface="+mj-lt"/>
              </a:rPr>
              <a:t>Multi-Stage Feature comparision</a:t>
            </a:r>
          </a:p>
          <a:p>
            <a:pPr lvl="2" algn="just">
              <a:buFont typeface="Noto Music"/>
              <a:buChar char="–"/>
            </a:pPr>
            <a:r>
              <a:rPr lang="en-US" altLang="en-US" sz="2800" dirty="0">
                <a:latin typeface="+mj-lt"/>
              </a:rPr>
              <a:t>the model compares features extracted at multiple stages of the encoder and decoder.</a:t>
            </a:r>
          </a:p>
          <a:p>
            <a:pPr lvl="2" algn="just">
              <a:buFont typeface="Noto Music"/>
              <a:buChar char="–"/>
            </a:pPr>
            <a:r>
              <a:rPr lang="en-US" altLang="en-US" sz="2800" dirty="0">
                <a:latin typeface="+mj-lt"/>
              </a:rPr>
              <a:t>capture a more comprehensive view of the differences between normal and abnormal samples</a:t>
            </a:r>
          </a:p>
          <a:p>
            <a:pPr lvl="2" algn="just">
              <a:buFont typeface="Noto Music"/>
              <a:buChar char="–"/>
            </a:pPr>
            <a:endParaRPr lang="en-US" altLang="en-US" sz="2800" dirty="0">
              <a:latin typeface="+mj-lt"/>
            </a:endParaRPr>
          </a:p>
          <a:p>
            <a:pPr lvl="2" algn="just">
              <a:buFont typeface="Noto Music"/>
              <a:buChar char="–"/>
            </a:pPr>
            <a:endParaRPr lang="en-US" altLang="en-US" sz="2800" dirty="0">
              <a:latin typeface="+mj-lt"/>
            </a:endParaRPr>
          </a:p>
          <a:p>
            <a:pPr lvl="2" algn="just">
              <a:buFont typeface="Noto Music"/>
              <a:buChar char="–"/>
            </a:pPr>
            <a:endParaRPr lang="en-US" altLang="en-US" sz="2800" dirty="0">
              <a:latin typeface="+mj-lt"/>
            </a:endParaRPr>
          </a:p>
          <a:p>
            <a:pPr lvl="2" algn="just">
              <a:buFont typeface="Noto Music"/>
              <a:buChar char="–"/>
            </a:pPr>
            <a:endParaRPr lang="en-US" altLang="en-US" sz="2800" dirty="0">
              <a:latin typeface="+mj-lt"/>
            </a:endParaRPr>
          </a:p>
        </p:txBody>
      </p:sp>
      <p:sp>
        <p:nvSpPr>
          <p:cNvPr id="33796" name="Footer Placeholder 3"/>
          <p:cNvSpPr txBox="1">
            <a:spLocks noGrp="1"/>
          </p:cNvSpPr>
          <p:nvPr>
            <p:ph type="ftr" sz="quarter" idx="3"/>
          </p:nvPr>
        </p:nvSpPr>
        <p:spPr>
          <a:ln/>
        </p:spPr>
        <p:txBody>
          <a:bodyPr/>
          <a:lstStyle/>
          <a:p>
            <a:pPr marL="0" indent="0" algn="ctr" eaLnBrk="1" hangingPunct="1">
              <a:spcBef>
                <a:spcPct val="0"/>
              </a:spcBef>
              <a:buNone/>
            </a:pPr>
            <a:r>
              <a:rPr lang="en-US" altLang="en-US" sz="1400" dirty="0">
                <a:solidFill>
                  <a:srgbClr val="0000FF"/>
                </a:solidFill>
                <a:latin typeface="+mj-lt"/>
                <a:ea typeface="+mn-ea"/>
                <a:cs typeface="+mn-cs"/>
              </a:rPr>
              <a:t>Department of AI&amp;DS</a:t>
            </a:r>
          </a:p>
        </p:txBody>
      </p:sp>
    </p:spTree>
  </p:cSld>
  <p:clrMapOvr>
    <a:masterClrMapping/>
  </p:clrMapOvr>
  <p:transition>
    <p:zo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en-US" dirty="0">
                <a:latin typeface="+mj-lt"/>
              </a:rPr>
              <a:t>Feature Comparision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685800" y="1766977"/>
            <a:ext cx="7772400" cy="5334000"/>
          </a:xfrm>
          <a:ln/>
        </p:spPr>
        <p:txBody>
          <a:bodyPr vert="horz" wrap="square" lIns="91440" tIns="45720" rIns="91440" bIns="45720" anchor="t" anchorCtr="0"/>
          <a:lstStyle/>
          <a:p>
            <a:pPr lvl="1" algn="just">
              <a:buFont typeface="Noto Music"/>
              <a:buChar char="–"/>
            </a:pPr>
            <a:r>
              <a:rPr lang="en-US" altLang="en-US" dirty="0">
                <a:latin typeface="+mj-lt"/>
              </a:rPr>
              <a:t>the model calculates the feature distance between the encoder's output and the decoder's reconstructed output.</a:t>
            </a:r>
          </a:p>
          <a:p>
            <a:pPr lvl="1" algn="just">
              <a:buFont typeface="Noto Music"/>
              <a:buChar char="–"/>
            </a:pPr>
            <a:r>
              <a:rPr lang="en-US" altLang="en-US" dirty="0">
                <a:latin typeface="+mj-lt"/>
              </a:rPr>
              <a:t>This distance is indicative of how well the decoder can reconstruct the input based on the features it received.</a:t>
            </a:r>
          </a:p>
        </p:txBody>
      </p:sp>
      <p:sp>
        <p:nvSpPr>
          <p:cNvPr id="35844" name="Footer Placeholder 3"/>
          <p:cNvSpPr txBox="1">
            <a:spLocks noGrp="1"/>
          </p:cNvSpPr>
          <p:nvPr>
            <p:ph type="ftr" sz="quarter" idx="3"/>
          </p:nvPr>
        </p:nvSpPr>
        <p:spPr>
          <a:ln/>
        </p:spPr>
        <p:txBody>
          <a:bodyPr/>
          <a:lstStyle/>
          <a:p>
            <a:pPr marL="0" indent="0" algn="ctr" eaLnBrk="1" hangingPunct="1">
              <a:spcBef>
                <a:spcPct val="0"/>
              </a:spcBef>
              <a:buNone/>
            </a:pPr>
            <a:r>
              <a:rPr lang="en-US" altLang="en-US" sz="1400" dirty="0">
                <a:solidFill>
                  <a:srgbClr val="0000FF"/>
                </a:solidFill>
                <a:latin typeface="+mj-lt"/>
                <a:ea typeface="+mn-ea"/>
                <a:cs typeface="+mn-cs"/>
              </a:rPr>
              <a:t>Department of AI&amp;DS</a:t>
            </a:r>
          </a:p>
        </p:txBody>
      </p:sp>
    </p:spTree>
  </p:cSld>
  <p:clrMapOvr>
    <a:masterClrMapping/>
  </p:clrMapOvr>
  <p:transition>
    <p:zo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en-US" dirty="0">
                <a:latin typeface="+mj-lt"/>
              </a:rPr>
              <a:t>Loss and Anomaly 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6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1524000"/>
                <a:ext cx="7772400" cy="5334000"/>
              </a:xfrm>
              <a:ln/>
            </p:spPr>
            <p:txBody>
              <a:bodyPr vert="horz" wrap="square" lIns="91440" tIns="45720" rIns="91440" bIns="45720" anchor="t" anchorCtr="0"/>
              <a:lstStyle/>
              <a:p>
                <a:pPr lvl="1" algn="just">
                  <a:buFont typeface="Arial" panose="020B0604020202020204" pitchFamily="34" charset="0"/>
                  <a:buChar char="•"/>
                </a:pPr>
                <a:r>
                  <a:rPr lang="en-US" altLang="en-US" dirty="0">
                    <a:latin typeface="+mj-lt"/>
                  </a:rPr>
                  <a:t>Feature comparison loss</a:t>
                </a:r>
              </a:p>
              <a:p>
                <a:pPr lvl="2" algn="just">
                  <a:buFont typeface="Noto Music"/>
                  <a:buChar char="–"/>
                </a:pPr>
                <a:r>
                  <a:rPr lang="en-US" altLang="en-US" dirty="0">
                    <a:latin typeface="+mj-lt"/>
                  </a:rPr>
                  <a:t>The loss of Hetero-AE contains three stages of feature differences between the encoder and decoder</a:t>
                </a:r>
              </a:p>
              <a:p>
                <a:pPr marL="914400" lvl="2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𝑳</m:t>
                          </m:r>
                        </m:e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𝒌</m:t>
                          </m:r>
                          <m:d>
                            <m:dPr>
                              <m:ctrlPr>
                                <a:rPr lang="en-IN" sz="2000" b="1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𝒉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𝒘</m:t>
                              </m:r>
                            </m:e>
                          </m:d>
                        </m:sup>
                      </m:sSup>
                      <m:r>
                        <a:rPr lang="en-US" sz="20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 −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𝜶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𝒄𝒐𝒔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begChr m:val=""/>
                          <m:ctrlPr>
                            <a:rPr lang="en-IN" sz="2000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d>
                            <m:dPr>
                              <m:endChr m:val=""/>
                              <m:ctrlPr>
                                <a:rPr lang="en-IN" sz="2000" b="1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IN" sz="2000" b="1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𝑬</m:t>
                                  </m:r>
                                </m:sub>
                                <m:sup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𝒌</m:t>
                                  </m:r>
                                  <m:d>
                                    <m:dPr>
                                      <m:ctrlPr>
                                        <a:rPr lang="en-IN" sz="2000" b="1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𝒉</m:t>
                                      </m:r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IN" sz="2000" b="1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𝑫</m:t>
                                  </m:r>
                                </m:sub>
                                <m:sup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𝒌</m:t>
                                  </m:r>
                                  <m:d>
                                    <m:dPr>
                                      <m:ctrlPr>
                                        <a:rPr lang="en-IN" sz="2000" b="1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𝒉</m:t>
                                      </m:r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IN" sz="2000" b="1" i="1" dirty="0">
                  <a:latin typeface="Cambria Math" panose="020405030504060302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914400" lvl="2" indent="0" algn="just">
                  <a:buNone/>
                </a:pPr>
                <a:r>
                  <a:rPr lang="en-US" sz="2000" b="1" dirty="0">
                    <a:ea typeface="Calibri" panose="020F0502020204030204" pitchFamily="34" charset="0"/>
                    <a:cs typeface="Arial" panose="020B0604020202020204" pitchFamily="34" charset="0"/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+ </m:t>
                    </m:r>
                    <m:d>
                      <m:dPr>
                        <m:ctrlPr>
                          <a:rPr lang="en-IN" sz="20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𝟏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 − 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𝜶</m:t>
                        </m:r>
                      </m:e>
                    </m:d>
                    <m:r>
                      <a:rPr lang="en-US" sz="2000" b="1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𝑴𝑺𝑬</m:t>
                    </m:r>
                    <m:d>
                      <m:dPr>
                        <m:begChr m:val=""/>
                        <m:ctrlPr>
                          <a:rPr lang="en-IN" sz="20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d>
                          <m:dPr>
                            <m:endChr m:val=""/>
                            <m:ctrlPr>
                              <a:rPr lang="en-IN" sz="2000" b="1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IN" sz="2000" b="1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𝑭</m:t>
                                </m:r>
                              </m:e>
                              <m:sub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𝑬</m:t>
                                </m:r>
                              </m:sub>
                              <m:sup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𝒌</m:t>
                                </m:r>
                                <m:d>
                                  <m:dPr>
                                    <m:ctrlPr>
                                      <a:rPr lang="en-IN" sz="2000" b="1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𝒉</m:t>
                                    </m:r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,</m:t>
                                    </m:r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𝒘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, </m:t>
                            </m:r>
                            <m:sSubSup>
                              <m:sSubSupPr>
                                <m:ctrlPr>
                                  <a:rPr lang="en-IN" sz="2000" b="1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𝑭</m:t>
                                </m:r>
                              </m:e>
                              <m:sub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𝑫</m:t>
                                </m:r>
                              </m:sub>
                              <m:sup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𝒌</m:t>
                                </m:r>
                                <m:d>
                                  <m:dPr>
                                    <m:ctrlPr>
                                      <a:rPr lang="en-IN" sz="2000" b="1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𝒉</m:t>
                                    </m:r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,</m:t>
                                    </m:r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𝒘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</m:d>
                  </m:oMath>
                </a14:m>
                <a:endParaRPr lang="en-IN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914400" lvl="2" indent="0" algn="just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IN" sz="2400" b="1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𝑭</m:t>
                        </m:r>
                      </m:e>
                      <m:sub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𝑬</m:t>
                        </m:r>
                      </m:sub>
                      <m:sup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𝒌</m:t>
                        </m:r>
                        <m:d>
                          <m:dPr>
                            <m:ctrlPr>
                              <a:rPr lang="en-IN" sz="24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𝒉</m:t>
                            </m:r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𝒘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en-US" dirty="0">
                    <a:latin typeface="+mj-lt"/>
                  </a:rPr>
                  <a:t>-</a:t>
                </a:r>
                <a:r>
                  <a:rPr lang="en-US" dirty="0"/>
                  <a:t> Feature extracted from the encoder</a:t>
                </a:r>
                <a:endParaRPr lang="en-US" altLang="en-US" dirty="0">
                  <a:latin typeface="+mj-lt"/>
                </a:endParaRPr>
              </a:p>
              <a:p>
                <a:pPr marL="914400" lvl="2" indent="0" algn="just">
                  <a:buNone/>
                </a:pPr>
                <a:r>
                  <a:rPr lang="en-IN" sz="2400" b="1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4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𝑭</m:t>
                        </m:r>
                      </m:e>
                      <m:sub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𝑫</m:t>
                        </m:r>
                      </m:sub>
                      <m:sup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𝒌</m:t>
                        </m:r>
                        <m:d>
                          <m:dPr>
                            <m:ctrlPr>
                              <a:rPr lang="en-IN" sz="24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𝒉</m:t>
                            </m:r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𝒘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en-US" dirty="0">
                    <a:latin typeface="+mj-lt"/>
                  </a:rPr>
                  <a:t>-</a:t>
                </a:r>
                <a:r>
                  <a:rPr lang="en-US" dirty="0"/>
                  <a:t> Feature extracted from the decoder </a:t>
                </a:r>
              </a:p>
              <a:p>
                <a:pPr marL="914400" lvl="2" indent="0" algn="just">
                  <a:buNone/>
                </a:pPr>
                <a14:m>
                  <m:oMath xmlns:m="http://schemas.openxmlformats.org/officeDocument/2006/math">
                    <m:r>
                      <a:rPr lang="en-US" sz="24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𝜶</m:t>
                    </m:r>
                    <m:r>
                      <a:rPr lang="en-US" sz="2400" b="1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−</m:t>
                    </m:r>
                  </m:oMath>
                </a14:m>
                <a:r>
                  <a:rPr lang="en-IN" dirty="0"/>
                  <a:t> weighting parameter</a:t>
                </a:r>
                <a:endParaRPr lang="en-US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3686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524000"/>
                <a:ext cx="7772400" cy="5334000"/>
              </a:xfrm>
              <a:blipFill>
                <a:blip r:embed="rId2"/>
                <a:stretch>
                  <a:fillRect t="-1143" r="-1176"/>
                </a:stretch>
              </a:blipFill>
              <a:ln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868" name="Footer Placeholder 3"/>
          <p:cNvSpPr txBox="1">
            <a:spLocks noGrp="1"/>
          </p:cNvSpPr>
          <p:nvPr>
            <p:ph type="ftr" sz="quarter" idx="3"/>
          </p:nvPr>
        </p:nvSpPr>
        <p:spPr>
          <a:ln/>
        </p:spPr>
        <p:txBody>
          <a:bodyPr/>
          <a:lstStyle/>
          <a:p>
            <a:pPr marL="0" indent="0" algn="ctr" eaLnBrk="1" hangingPunct="1">
              <a:spcBef>
                <a:spcPct val="0"/>
              </a:spcBef>
              <a:buNone/>
            </a:pPr>
            <a:r>
              <a:rPr lang="en-US" altLang="en-US" sz="1400" dirty="0">
                <a:solidFill>
                  <a:srgbClr val="0000FF"/>
                </a:solidFill>
                <a:latin typeface="+mj-lt"/>
                <a:ea typeface="+mn-ea"/>
                <a:cs typeface="+mn-cs"/>
              </a:rPr>
              <a:t>Department of AI&amp;DS</a:t>
            </a:r>
          </a:p>
        </p:txBody>
      </p:sp>
    </p:spTree>
  </p:cSld>
  <p:clrMapOvr>
    <a:masterClrMapping/>
  </p:clrMapOvr>
  <p:transition>
    <p:zo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en-US" dirty="0">
                <a:latin typeface="+mj-lt"/>
              </a:rPr>
              <a:t>Loss and Anomaly 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107" name="Content Placeholder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85800" y="1143000"/>
                <a:ext cx="8305800" cy="5334000"/>
              </a:xfrm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457200" marR="0" lvl="1" indent="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</a:endParaRPr>
              </a:p>
              <a:p>
                <a:pPr marL="742950" marR="0" lvl="1" indent="-28575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</a:rPr>
                  <a:t>Anomaly Score</a:t>
                </a:r>
              </a:p>
              <a:p>
                <a:pPr marL="1143000" marR="0" lvl="2" indent="-22860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Noto Music" pitchFamily="2" charset="0"/>
                  <a:buChar char="–"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</a:rPr>
                  <a:t>The anomaly score is calculated based on the multi-stage feature cosine similarity. </a:t>
                </a:r>
              </a:p>
              <a:p>
                <a:pPr marL="1143000" marR="0" lvl="2" indent="-22860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Noto Music" pitchFamily="2" charset="0"/>
                  <a:buChar char="–"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</a:rPr>
                  <a:t>The features from encoder and decoder in different stages are resized to the resolution of input images in order to generate a final anomaly map M for anomaly localization.</a:t>
                </a:r>
              </a:p>
              <a:p>
                <a:pPr marL="914400" lvl="2" indent="0" algn="just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1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𝑴</m:t>
                          </m:r>
                        </m:e>
                        <m:sub>
                          <m:r>
                            <a:rPr lang="en-US" sz="2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𝒌</m:t>
                          </m:r>
                          <m:d>
                            <m:dPr>
                              <m:ctrlPr>
                                <a:rPr lang="en-IN" sz="2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𝒉</m:t>
                              </m:r>
                              <m:r>
                                <a:rPr lang="en-US" sz="2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lang="en-US" sz="2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𝒘</m:t>
                              </m:r>
                            </m:e>
                          </m:d>
                        </m:sub>
                      </m:sSub>
                      <m:r>
                        <a:rPr lang="en-US" sz="20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 </m:t>
                      </m:r>
                      <m:r>
                        <a:rPr lang="en-US" sz="20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𝟏</m:t>
                      </m:r>
                      <m:r>
                        <a:rPr lang="en-US" sz="20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− </m:t>
                      </m:r>
                      <m:r>
                        <a:rPr lang="en-US" sz="20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𝒄𝒐𝒔</m:t>
                      </m:r>
                      <m:r>
                        <a:rPr lang="en-US" sz="20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d>
                        <m:dPr>
                          <m:begChr m:val=""/>
                          <m:ctrlPr>
                            <a:rPr lang="en-IN" sz="2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d>
                            <m:dPr>
                              <m:endChr m:val=""/>
                              <m:ctrlPr>
                                <a:rPr lang="en-IN" sz="2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IN" sz="20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𝑫</m:t>
                                  </m:r>
                                </m:sub>
                                <m:sup>
                                  <m:r>
                                    <a:rPr lang="en-US" sz="20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𝒌</m:t>
                                  </m:r>
                                  <m:d>
                                    <m:dPr>
                                      <m:ctrlPr>
                                        <a:rPr lang="en-IN" sz="2000" b="1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1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𝒉</m:t>
                                      </m:r>
                                      <m:r>
                                        <a:rPr lang="en-US" sz="2000" b="1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1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sz="2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IN" sz="20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𝑬</m:t>
                                  </m:r>
                                </m:sub>
                                <m:sup>
                                  <m:r>
                                    <a:rPr lang="en-US" sz="20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𝒌</m:t>
                                  </m:r>
                                  <m:d>
                                    <m:dPr>
                                      <m:ctrlPr>
                                        <a:rPr lang="en-IN" sz="2000" b="1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1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𝒉</m:t>
                                      </m:r>
                                      <m:r>
                                        <a:rPr lang="en-US" sz="2000" b="1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1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IN" sz="2000" b="1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914400" lvl="2" indent="0" algn="just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𝑴</m:t>
                      </m:r>
                      <m:r>
                        <a:rPr lang="en-US" sz="20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= </m:t>
                      </m:r>
                      <m:nary>
                        <m:naryPr>
                          <m:chr m:val="∑"/>
                          <m:ctrlPr>
                            <a:rPr lang="en-IN" sz="2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IN" sz="2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𝒌</m:t>
                              </m:r>
                              <m:r>
                                <a:rPr lang="en-US" sz="2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r>
                                <a:rPr lang="en-US" sz="2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𝟏</m:t>
                              </m:r>
                            </m:e>
                          </m:d>
                        </m:sub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IN" sz="2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𝟑</m:t>
                              </m:r>
                            </m:e>
                          </m:d>
                        </m:sup>
                        <m:e/>
                      </m:nary>
                      <m:r>
                        <a:rPr lang="en-US" sz="20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𝑹𝒆𝒔𝒊𝒛𝒆</m:t>
                      </m:r>
                      <m:r>
                        <a:rPr lang="en-US" sz="20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en-IN" sz="2000" b="1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2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𝑴</m:t>
                          </m:r>
                        </m:e>
                        <m:sub>
                          <m:r>
                            <a:rPr lang="en-IN" sz="2000" b="1" i="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𝐤</m:t>
                          </m:r>
                        </m:sub>
                        <m:sup/>
                      </m:sSubSup>
                    </m:oMath>
                  </m:oMathPara>
                </a14:m>
                <a:endParaRPr lang="en-IN" sz="2000" b="1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914400" lvl="2" indent="0" algn="just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𝒔𝒄𝒐𝒓𝒆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𝒎𝒂</m:t>
                      </m:r>
                      <m:sSub>
                        <m:sSubPr>
                          <m:ctrlPr>
                            <a:rPr lang="en-IN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IN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 ∈</m:t>
                              </m:r>
                              <m:r>
                                <m:rPr>
                                  <m:lit/>
                                </m:rP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, …, 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m:rPr>
                                  <m:lit/>
                                </m:rP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 ∈</m:t>
                              </m:r>
                              <m:r>
                                <m:rPr>
                                  <m:lit/>
                                </m:rP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, …, 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  <m:r>
                                <m:rPr>
                                  <m:lit/>
                                </m:rP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e>
                          </m:d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𝑴</m:t>
                          </m:r>
                          <m:d>
                            <m:dPr>
                              <m:ctrlPr>
                                <a:rPr lang="en-IN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IN" sz="2000" dirty="0"/>
              </a:p>
              <a:p>
                <a:pPr marL="914400" lvl="2" indent="0" algn="just">
                  <a:buNone/>
                  <a:defRPr/>
                </a:pPr>
                <a:endParaRPr lang="en-IN" sz="18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914400" lvl="2" indent="0" algn="just">
                  <a:buNone/>
                  <a:defRPr/>
                </a:pPr>
                <a:endParaRPr lang="en-IN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1143000" marR="0" lvl="2" indent="-228600" algn="just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Noto Music" pitchFamily="2" charset="0"/>
                  <a:buChar char="–"/>
                  <a:defRPr/>
                </a:pPr>
                <a:endPara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</mc:Choice>
        <mc:Fallback xmlns="">
          <p:sp>
            <p:nvSpPr>
              <p:cNvPr id="4710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143000"/>
                <a:ext cx="8305800" cy="5334000"/>
              </a:xfrm>
              <a:blipFill>
                <a:blip r:embed="rId2"/>
                <a:stretch>
                  <a:fillRect r="-11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892" name="Footer Placeholder 3"/>
          <p:cNvSpPr txBox="1">
            <a:spLocks noGrp="1"/>
          </p:cNvSpPr>
          <p:nvPr>
            <p:ph type="ftr" sz="quarter" idx="3"/>
          </p:nvPr>
        </p:nvSpPr>
        <p:spPr>
          <a:ln/>
        </p:spPr>
        <p:txBody>
          <a:bodyPr/>
          <a:lstStyle/>
          <a:p>
            <a:pPr marL="0" indent="0" algn="ctr" eaLnBrk="1" hangingPunct="1">
              <a:spcBef>
                <a:spcPct val="0"/>
              </a:spcBef>
              <a:buNone/>
            </a:pPr>
            <a:r>
              <a:rPr lang="en-US" altLang="en-US" sz="1400" dirty="0">
                <a:solidFill>
                  <a:srgbClr val="0000FF"/>
                </a:solidFill>
                <a:latin typeface="+mj-lt"/>
                <a:ea typeface="+mn-ea"/>
                <a:cs typeface="+mn-cs"/>
              </a:rPr>
              <a:t>Department of AI&amp;DS</a:t>
            </a:r>
          </a:p>
        </p:txBody>
      </p:sp>
    </p:spTree>
  </p:cSld>
  <p:clrMapOvr>
    <a:masterClrMapping/>
  </p:clrMapOvr>
  <p:transition>
    <p:zo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B67C1-008B-DFAE-1D84-53CF9E7D7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>
            <a:extLst>
              <a:ext uri="{FF2B5EF4-FFF2-40B4-BE49-F238E27FC236}">
                <a16:creationId xmlns:a16="http://schemas.microsoft.com/office/drawing/2014/main" id="{676AEACA-C69D-C645-29C0-509345BFF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52400"/>
            <a:ext cx="7772400" cy="1143000"/>
          </a:xfrm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en-US" dirty="0">
                <a:latin typeface="+mn-lt"/>
              </a:rPr>
              <a:t>Result</a:t>
            </a:r>
            <a:endParaRPr lang="en-US" altLang="en-US" sz="3600" dirty="0">
              <a:latin typeface="+mn-lt"/>
            </a:endParaRPr>
          </a:p>
        </p:txBody>
      </p:sp>
      <p:sp>
        <p:nvSpPr>
          <p:cNvPr id="48131" name="Footer Placeholder 3">
            <a:extLst>
              <a:ext uri="{FF2B5EF4-FFF2-40B4-BE49-F238E27FC236}">
                <a16:creationId xmlns:a16="http://schemas.microsoft.com/office/drawing/2014/main" id="{CCBCAD0A-BBE8-0F95-3BDD-0A6CF545A8DB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ln/>
        </p:spPr>
        <p:txBody>
          <a:bodyPr/>
          <a:lstStyle/>
          <a:p>
            <a:pPr marL="0" indent="0" algn="ctr" eaLnBrk="1" hangingPunct="1">
              <a:spcBef>
                <a:spcPct val="0"/>
              </a:spcBef>
              <a:buNone/>
            </a:pPr>
            <a:r>
              <a:rPr lang="en-US" altLang="en-US" sz="1400" dirty="0">
                <a:solidFill>
                  <a:srgbClr val="0000FF"/>
                </a:solidFill>
                <a:latin typeface="Arial" panose="020B0604020202020204" pitchFamily="34" charset="0"/>
                <a:ea typeface="+mn-ea"/>
                <a:cs typeface="+mn-cs"/>
              </a:rPr>
              <a:t>Department of AI&amp;DS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78502B-5151-D7ED-2EDE-F492CAFF8052}"/>
              </a:ext>
            </a:extLst>
          </p:cNvPr>
          <p:cNvSpPr>
            <a:spLocks noGrp="1"/>
          </p:cNvSpPr>
          <p:nvPr/>
        </p:nvSpPr>
        <p:spPr>
          <a:xfrm>
            <a:off x="914400" y="7620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endParaRPr lang="en-IN" altLang="en-US" sz="2800" b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84593A-0755-9925-39A9-C3B8F9F2E687}"/>
              </a:ext>
            </a:extLst>
          </p:cNvPr>
          <p:cNvSpPr txBox="1"/>
          <p:nvPr/>
        </p:nvSpPr>
        <p:spPr>
          <a:xfrm>
            <a:off x="903171" y="2969741"/>
            <a:ext cx="45816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For Retinal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DD2C03-AF1B-5BE0-7F93-7B5F13D56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74" y="1743776"/>
            <a:ext cx="5153526" cy="11746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E3CF0C-D976-7251-7D73-466938709ADE}"/>
              </a:ext>
            </a:extLst>
          </p:cNvPr>
          <p:cNvSpPr txBox="1"/>
          <p:nvPr/>
        </p:nvSpPr>
        <p:spPr>
          <a:xfrm>
            <a:off x="762000" y="1302619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For Xray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92CC57-A0A1-038A-A2CF-84D104A4E7A1}"/>
              </a:ext>
            </a:extLst>
          </p:cNvPr>
          <p:cNvSpPr txBox="1"/>
          <p:nvPr/>
        </p:nvSpPr>
        <p:spPr>
          <a:xfrm>
            <a:off x="942474" y="4342482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For MRI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039464-BC70-7A38-6BF0-31F908641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63" y="3328871"/>
            <a:ext cx="5048737" cy="10133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D4640B-C502-7073-E7FC-273B33C29B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74" y="4828228"/>
            <a:ext cx="5106113" cy="101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40508"/>
      </p:ext>
    </p:extLst>
  </p:cSld>
  <p:clrMapOvr>
    <a:masterClrMapping/>
  </p:clrMapOvr>
  <p:transition>
    <p:zo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FC562-8A14-853C-D9A2-8366AC719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F23578-41F6-7140-6C3A-2CB75954C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685800"/>
            <a:ext cx="7543800" cy="514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925469"/>
      </p:ext>
    </p:extLst>
  </p:cSld>
  <p:clrMapOvr>
    <a:masterClrMapping/>
  </p:clrMapOvr>
  <p:transition>
    <p:zo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C6331-24AD-39E0-7F7D-13370D5CD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C97039-5053-D24A-18F5-94046CD76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95400"/>
            <a:ext cx="8489984" cy="46233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406014-AB95-9787-4CFF-E9A7E587DCF4}"/>
              </a:ext>
            </a:extLst>
          </p:cNvPr>
          <p:cNvSpPr txBox="1"/>
          <p:nvPr/>
        </p:nvSpPr>
        <p:spPr>
          <a:xfrm>
            <a:off x="1752600" y="457200"/>
            <a:ext cx="624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atin typeface="+mn-lt"/>
              </a:rPr>
              <a:t>Training Loss for Brain MRI</a:t>
            </a:r>
          </a:p>
        </p:txBody>
      </p:sp>
    </p:spTree>
    <p:extLst>
      <p:ext uri="{BB962C8B-B14F-4D97-AF65-F5344CB8AC3E}">
        <p14:creationId xmlns:p14="http://schemas.microsoft.com/office/powerpoint/2010/main" val="4045888869"/>
      </p:ext>
    </p:extLst>
  </p:cSld>
  <p:clrMapOvr>
    <a:masterClrMapping/>
  </p:clrMapOvr>
  <p:transition>
    <p:zo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4B14F-95BA-1CB8-D3B5-1C409CC8D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97A0D4-D441-BE5D-B5F4-EF1691507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17" y="1448602"/>
            <a:ext cx="8294294" cy="457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5EFC49-303B-511A-5738-C1F3B28EDE7D}"/>
              </a:ext>
            </a:extLst>
          </p:cNvPr>
          <p:cNvSpPr txBox="1"/>
          <p:nvPr/>
        </p:nvSpPr>
        <p:spPr>
          <a:xfrm>
            <a:off x="1371600" y="457200"/>
            <a:ext cx="693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atin typeface="+mn-lt"/>
              </a:rPr>
              <a:t>Training Loss for Retinal OCT</a:t>
            </a:r>
          </a:p>
        </p:txBody>
      </p:sp>
    </p:spTree>
    <p:extLst>
      <p:ext uri="{BB962C8B-B14F-4D97-AF65-F5344CB8AC3E}">
        <p14:creationId xmlns:p14="http://schemas.microsoft.com/office/powerpoint/2010/main" val="2030124280"/>
      </p:ext>
    </p:extLst>
  </p:cSld>
  <p:clrMapOvr>
    <a:masterClrMapping/>
  </p:clrMapOvr>
  <p:transition>
    <p:zo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3C063-0E46-83CC-6BE9-F19EBE1A9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26475C-3501-E03B-79C5-55E834F92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34" y="1447800"/>
            <a:ext cx="8432532" cy="4648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529101-59FF-3DE9-92D9-50E194AD0E54}"/>
              </a:ext>
            </a:extLst>
          </p:cNvPr>
          <p:cNvSpPr txBox="1"/>
          <p:nvPr/>
        </p:nvSpPr>
        <p:spPr>
          <a:xfrm>
            <a:off x="1371600" y="457200"/>
            <a:ext cx="655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atin typeface="+mn-lt"/>
              </a:rPr>
              <a:t>Training Loss for Chest Xray </a:t>
            </a:r>
          </a:p>
        </p:txBody>
      </p:sp>
    </p:spTree>
    <p:extLst>
      <p:ext uri="{BB962C8B-B14F-4D97-AF65-F5344CB8AC3E}">
        <p14:creationId xmlns:p14="http://schemas.microsoft.com/office/powerpoint/2010/main" val="2583470762"/>
      </p:ext>
    </p:extLst>
  </p:cSld>
  <p:clrMapOvr>
    <a:masterClrMapping/>
  </p:clrMapOvr>
  <p:transition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B1E90-8834-E31D-449E-8DBABA192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7AF9EA38-0387-A7A8-6509-E7DA65956C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2020" y="190500"/>
            <a:ext cx="7772400" cy="1143000"/>
          </a:xfrm>
        </p:spPr>
        <p:txBody>
          <a:bodyPr/>
          <a:lstStyle/>
          <a:p>
            <a:r>
              <a:rPr lang="en-US" altLang="en-US" dirty="0">
                <a:latin typeface="+mj-lt"/>
              </a:rPr>
              <a:t>Literature Survey(</a:t>
            </a:r>
            <a:r>
              <a:rPr lang="en-US" altLang="en-US" dirty="0" err="1">
                <a:latin typeface="+mj-lt"/>
              </a:rPr>
              <a:t>Contd</a:t>
            </a:r>
            <a:r>
              <a:rPr lang="en-US" altLang="en-US" dirty="0">
                <a:latin typeface="+mj-lt"/>
              </a:rPr>
              <a:t>…)</a:t>
            </a:r>
          </a:p>
        </p:txBody>
      </p:sp>
      <p:sp>
        <p:nvSpPr>
          <p:cNvPr id="22532" name="Footer Placeholder 3">
            <a:extLst>
              <a:ext uri="{FF2B5EF4-FFF2-40B4-BE49-F238E27FC236}">
                <a16:creationId xmlns:a16="http://schemas.microsoft.com/office/drawing/2014/main" id="{8503BDC8-5376-36E7-8E88-E4502373E9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1400" b="0" kern="1200">
                <a:solidFill>
                  <a:srgbClr val="0000FF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/>
              <a:t>Department of AI&amp;DS</a:t>
            </a:r>
            <a:endParaRPr lang="en-US" altLang="en-US" sz="1400">
              <a:solidFill>
                <a:srgbClr val="0000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EDE7F6-75CF-D8F1-011B-6FBDCFD49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B85DB8A4-7467-CA57-04A5-ADA94D2FCE52}"/>
              </a:ext>
            </a:extLst>
          </p:cNvPr>
          <p:cNvGraphicFramePr>
            <a:graphicFrameLocks/>
          </p:cNvGraphicFramePr>
          <p:nvPr/>
        </p:nvGraphicFramePr>
        <p:xfrm>
          <a:off x="762000" y="1395662"/>
          <a:ext cx="8229600" cy="4635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571821574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183457577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2447276886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859900702"/>
                    </a:ext>
                  </a:extLst>
                </a:gridCol>
              </a:tblGrid>
              <a:tr h="1055697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S.NO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Reference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Gap Limitations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607598"/>
                  </a:ext>
                </a:extLst>
              </a:tr>
              <a:tr h="149717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Brain Tumor Classification Using an Ensemble of Deep Learning Techniques</a:t>
                      </a:r>
                      <a:endParaRPr lang="en-GB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Combines multiple models for accurate classification of brain tumors, High generalization capability, making it reliable on new datasets.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Requires substantial computational resources for training multiple deep learning models.</a:t>
                      </a:r>
                    </a:p>
                    <a:p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627104"/>
                  </a:ext>
                </a:extLst>
              </a:tr>
              <a:tr h="1842671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Deformable Constraint Transport Network for Optimal Aortic Segmentation From CT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Enhances clinical workflow efficiency by automating segmentation and quantitative measurement.</a:t>
                      </a:r>
                    </a:p>
                    <a:p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computational complexity and memory requirements due to advanced network architecture.</a:t>
                      </a:r>
                    </a:p>
                    <a:p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522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587119"/>
      </p:ext>
    </p:extLst>
  </p:cSld>
  <p:clrMapOvr>
    <a:masterClrMapping/>
  </p:clrMapOvr>
  <p:transition>
    <p:zo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3EB5C-64B3-75F7-0C29-FE850685A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across models</a:t>
            </a:r>
            <a:endParaRPr lang="en-IN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1452095-18A0-73B6-0D62-E3FC8E53D1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115319"/>
              </p:ext>
            </p:extLst>
          </p:nvPr>
        </p:nvGraphicFramePr>
        <p:xfrm>
          <a:off x="838200" y="1752600"/>
          <a:ext cx="8153399" cy="4377454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362200">
                  <a:extLst>
                    <a:ext uri="{9D8B030D-6E8A-4147-A177-3AD203B41FA5}">
                      <a16:colId xmlns:a16="http://schemas.microsoft.com/office/drawing/2014/main" val="404613296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701449038"/>
                    </a:ext>
                  </a:extLst>
                </a:gridCol>
                <a:gridCol w="831152">
                  <a:extLst>
                    <a:ext uri="{9D8B030D-6E8A-4147-A177-3AD203B41FA5}">
                      <a16:colId xmlns:a16="http://schemas.microsoft.com/office/drawing/2014/main" val="557920141"/>
                    </a:ext>
                  </a:extLst>
                </a:gridCol>
                <a:gridCol w="542232">
                  <a:extLst>
                    <a:ext uri="{9D8B030D-6E8A-4147-A177-3AD203B41FA5}">
                      <a16:colId xmlns:a16="http://schemas.microsoft.com/office/drawing/2014/main" val="3915302419"/>
                    </a:ext>
                  </a:extLst>
                </a:gridCol>
                <a:gridCol w="744098">
                  <a:extLst>
                    <a:ext uri="{9D8B030D-6E8A-4147-A177-3AD203B41FA5}">
                      <a16:colId xmlns:a16="http://schemas.microsoft.com/office/drawing/2014/main" val="3495769495"/>
                    </a:ext>
                  </a:extLst>
                </a:gridCol>
                <a:gridCol w="602884">
                  <a:extLst>
                    <a:ext uri="{9D8B030D-6E8A-4147-A177-3AD203B41FA5}">
                      <a16:colId xmlns:a16="http://schemas.microsoft.com/office/drawing/2014/main" val="458243032"/>
                    </a:ext>
                  </a:extLst>
                </a:gridCol>
                <a:gridCol w="784833">
                  <a:extLst>
                    <a:ext uri="{9D8B030D-6E8A-4147-A177-3AD203B41FA5}">
                      <a16:colId xmlns:a16="http://schemas.microsoft.com/office/drawing/2014/main" val="4211199347"/>
                    </a:ext>
                  </a:extLst>
                </a:gridCol>
              </a:tblGrid>
              <a:tr h="353922">
                <a:tc>
                  <a:txBody>
                    <a:bodyPr/>
                    <a:lstStyle/>
                    <a:p>
                      <a:pPr marL="74930" algn="ctr">
                        <a:lnSpc>
                          <a:spcPct val="150000"/>
                        </a:lnSpc>
                        <a:buNone/>
                      </a:pPr>
                      <a:r>
                        <a:rPr lang="en-US" sz="1200" b="1" spc="-1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Model Name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4295" algn="ctr">
                        <a:lnSpc>
                          <a:spcPct val="150000"/>
                        </a:lnSpc>
                        <a:buNone/>
                      </a:pPr>
                      <a:r>
                        <a:rPr lang="en-US" sz="1200" b="1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Modality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270" marR="635" algn="ctr">
                        <a:lnSpc>
                          <a:spcPct val="150000"/>
                        </a:lnSpc>
                        <a:buNone/>
                      </a:pPr>
                      <a:r>
                        <a:rPr lang="en-US" sz="1200" b="1" spc="-2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ACC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270" marR="1270" algn="ctr">
                        <a:lnSpc>
                          <a:spcPct val="150000"/>
                        </a:lnSpc>
                        <a:buNone/>
                      </a:pPr>
                      <a:r>
                        <a:rPr lang="en-US" sz="1200" b="1" spc="-2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AUC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51130" marR="635" algn="ctr">
                        <a:lnSpc>
                          <a:spcPct val="150000"/>
                        </a:lnSpc>
                        <a:buNone/>
                      </a:pPr>
                      <a:r>
                        <a:rPr lang="en-US" sz="1200" b="1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F1-score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51130" marR="2540" algn="ctr">
                        <a:lnSpc>
                          <a:spcPct val="150000"/>
                        </a:lnSpc>
                        <a:buNone/>
                      </a:pPr>
                      <a:r>
                        <a:rPr lang="en-US" sz="1200" b="1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Recall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51130" marR="5080" algn="ctr">
                        <a:lnSpc>
                          <a:spcPct val="150000"/>
                        </a:lnSpc>
                        <a:buNone/>
                      </a:pPr>
                      <a:r>
                        <a:rPr lang="en-US" sz="1200" b="1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Precision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6897827"/>
                  </a:ext>
                </a:extLst>
              </a:tr>
              <a:tr h="353922">
                <a:tc>
                  <a:txBody>
                    <a:bodyPr/>
                    <a:lstStyle/>
                    <a:p>
                      <a:pPr marL="74930">
                        <a:lnSpc>
                          <a:spcPct val="150000"/>
                        </a:lnSpc>
                        <a:buNone/>
                      </a:pPr>
                      <a:r>
                        <a:rPr lang="en-US" sz="1200" spc="-1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Resnet-</a:t>
                      </a:r>
                      <a:r>
                        <a:rPr lang="en-US" sz="1200" spc="-2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50 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ct val="150000"/>
                        </a:lnSpc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Brain</a:t>
                      </a:r>
                      <a:r>
                        <a:rPr lang="en-US" sz="1200" spc="5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 </a:t>
                      </a:r>
                      <a:r>
                        <a:rPr lang="en-US" sz="1200" spc="-2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MRI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270" marR="635" algn="ctr">
                        <a:lnSpc>
                          <a:spcPct val="150000"/>
                        </a:lnSpc>
                        <a:buNone/>
                      </a:pPr>
                      <a:r>
                        <a:rPr lang="en-US" sz="1200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98.67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270" marR="1270" algn="ctr">
                        <a:lnSpc>
                          <a:spcPct val="150000"/>
                        </a:lnSpc>
                        <a:buNone/>
                      </a:pPr>
                      <a:r>
                        <a:rPr lang="en-US" sz="1200" spc="-2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99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51130" marR="635" algn="ctr">
                        <a:lnSpc>
                          <a:spcPct val="150000"/>
                        </a:lnSpc>
                        <a:buNone/>
                      </a:pPr>
                      <a:r>
                        <a:rPr lang="en-US" sz="1200" spc="-2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98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51130" marR="2540" algn="ctr">
                        <a:lnSpc>
                          <a:spcPct val="150000"/>
                        </a:lnSpc>
                        <a:buNone/>
                      </a:pPr>
                      <a:r>
                        <a:rPr lang="en-US" sz="1200" spc="-2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98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51130" marR="5080" algn="ctr">
                        <a:lnSpc>
                          <a:spcPct val="150000"/>
                        </a:lnSpc>
                        <a:buNone/>
                      </a:pPr>
                      <a:r>
                        <a:rPr lang="en-US" sz="1200" spc="-2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98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904478"/>
                  </a:ext>
                </a:extLst>
              </a:tr>
              <a:tr h="756011">
                <a:tc>
                  <a:txBody>
                    <a:bodyPr/>
                    <a:lstStyle/>
                    <a:p>
                      <a:pPr marL="74930">
                        <a:lnSpc>
                          <a:spcPct val="150000"/>
                        </a:lnSpc>
                        <a:buNone/>
                      </a:pPr>
                      <a:r>
                        <a:rPr lang="en-US" sz="1200" spc="-1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Ensemble(MobileNetV2,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  <a:p>
                      <a:pPr marL="74930">
                        <a:lnSpc>
                          <a:spcPct val="150000"/>
                        </a:lnSpc>
                        <a:buNone/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EfficientNet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, InceptionNetV3, </a:t>
                      </a:r>
                      <a:r>
                        <a:rPr lang="en-US" sz="1200" spc="-1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DenseNet</a:t>
                      </a:r>
                      <a:r>
                        <a:rPr lang="en-US" sz="1200" spc="-1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) 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ct val="150000"/>
                        </a:lnSpc>
                        <a:spcBef>
                          <a:spcPts val="340"/>
                        </a:spcBef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Retinal</a:t>
                      </a:r>
                      <a:r>
                        <a:rPr lang="en-US" sz="1200" spc="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 </a:t>
                      </a:r>
                      <a:r>
                        <a:rPr lang="en-US" sz="1200" spc="-2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OCT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270" marR="635" algn="ctr">
                        <a:lnSpc>
                          <a:spcPct val="150000"/>
                        </a:lnSpc>
                        <a:spcBef>
                          <a:spcPts val="340"/>
                        </a:spcBef>
                        <a:buNone/>
                      </a:pPr>
                      <a:r>
                        <a:rPr lang="en-US" sz="1200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99.76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270" marR="1270" algn="ctr">
                        <a:lnSpc>
                          <a:spcPct val="150000"/>
                        </a:lnSpc>
                        <a:spcBef>
                          <a:spcPts val="340"/>
                        </a:spcBef>
                        <a:buNone/>
                      </a:pPr>
                      <a:r>
                        <a:rPr lang="en-US" sz="1200" spc="-2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N/A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51130" marR="635" algn="ctr">
                        <a:lnSpc>
                          <a:spcPct val="150000"/>
                        </a:lnSpc>
                        <a:spcBef>
                          <a:spcPts val="340"/>
                        </a:spcBef>
                        <a:buNone/>
                      </a:pPr>
                      <a:r>
                        <a:rPr lang="en-US" sz="1200" spc="-2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97.5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51130" marR="2540" algn="ctr">
                        <a:lnSpc>
                          <a:spcPct val="150000"/>
                        </a:lnSpc>
                        <a:spcBef>
                          <a:spcPts val="340"/>
                        </a:spcBef>
                        <a:buNone/>
                      </a:pPr>
                      <a:r>
                        <a:rPr lang="en-US" sz="1200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99.25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51130" marR="5080" algn="ctr">
                        <a:lnSpc>
                          <a:spcPct val="150000"/>
                        </a:lnSpc>
                        <a:spcBef>
                          <a:spcPts val="340"/>
                        </a:spcBef>
                        <a:buNone/>
                      </a:pPr>
                      <a:r>
                        <a:rPr lang="en-US" sz="1200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99.25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464488"/>
                  </a:ext>
                </a:extLst>
              </a:tr>
              <a:tr h="353922">
                <a:tc>
                  <a:txBody>
                    <a:bodyPr/>
                    <a:lstStyle/>
                    <a:p>
                      <a:pPr marL="74930">
                        <a:lnSpc>
                          <a:spcPct val="150000"/>
                        </a:lnSpc>
                        <a:buNone/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Encoder-Decoder</a:t>
                      </a:r>
                      <a:r>
                        <a:rPr lang="en-US" sz="1200" spc="-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 </a:t>
                      </a:r>
                      <a:r>
                        <a:rPr lang="en-US" sz="1200" spc="-1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Contrast 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ct val="150000"/>
                        </a:lnSpc>
                        <a:buNone/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Brain</a:t>
                      </a:r>
                      <a:r>
                        <a:rPr lang="en-US" sz="1200" spc="5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 </a:t>
                      </a:r>
                      <a:r>
                        <a:rPr lang="en-US" sz="1200" spc="-2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MRI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270" marR="635" algn="ctr">
                        <a:lnSpc>
                          <a:spcPct val="150000"/>
                        </a:lnSpc>
                        <a:buNone/>
                      </a:pPr>
                      <a:r>
                        <a:rPr lang="en-US" sz="1200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99.35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270" marR="1270" algn="ctr">
                        <a:lnSpc>
                          <a:spcPct val="150000"/>
                        </a:lnSpc>
                        <a:buNone/>
                      </a:pPr>
                      <a:r>
                        <a:rPr lang="en-US" sz="1200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99.85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51130" marR="635" algn="ctr">
                        <a:lnSpc>
                          <a:spcPct val="150000"/>
                        </a:lnSpc>
                        <a:buNone/>
                      </a:pPr>
                      <a:r>
                        <a:rPr lang="en-US" sz="1200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99.57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51130" marR="2540" algn="ctr">
                        <a:lnSpc>
                          <a:spcPct val="150000"/>
                        </a:lnSpc>
                        <a:buNone/>
                      </a:pPr>
                      <a:r>
                        <a:rPr lang="en-US" sz="1200" spc="-2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N/A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51130" marR="5080" algn="ctr">
                        <a:lnSpc>
                          <a:spcPct val="150000"/>
                        </a:lnSpc>
                        <a:buNone/>
                      </a:pPr>
                      <a:r>
                        <a:rPr lang="en-US" sz="1200" spc="-2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N/A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7600693"/>
                  </a:ext>
                </a:extLst>
              </a:tr>
              <a:tr h="353922">
                <a:tc>
                  <a:txBody>
                    <a:bodyPr/>
                    <a:lstStyle/>
                    <a:p>
                      <a:pPr marL="74930">
                        <a:lnSpc>
                          <a:spcPct val="150000"/>
                        </a:lnSpc>
                        <a:buNone/>
                      </a:pPr>
                      <a:r>
                        <a:rPr lang="en-US" sz="1200" spc="-1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AlexNet</a:t>
                      </a:r>
                      <a:r>
                        <a:rPr lang="en-US" sz="1200" spc="-1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-</a:t>
                      </a:r>
                      <a:r>
                        <a:rPr lang="en-US" sz="1200" spc="-2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SVM 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ct val="150000"/>
                        </a:lnSpc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Retinal</a:t>
                      </a:r>
                      <a:r>
                        <a:rPr lang="en-US" sz="1200" spc="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 </a:t>
                      </a:r>
                      <a:r>
                        <a:rPr lang="en-US" sz="1200" spc="-2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OCT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270" marR="635" algn="ctr">
                        <a:lnSpc>
                          <a:spcPct val="150000"/>
                        </a:lnSpc>
                        <a:buNone/>
                      </a:pPr>
                      <a:r>
                        <a:rPr lang="en-US" sz="1200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98.96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270" marR="1270" algn="ctr">
                        <a:lnSpc>
                          <a:spcPct val="150000"/>
                        </a:lnSpc>
                        <a:buNone/>
                      </a:pPr>
                      <a:r>
                        <a:rPr lang="en-US" sz="1200" spc="-2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N/A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51130" marR="635" algn="ctr">
                        <a:lnSpc>
                          <a:spcPct val="150000"/>
                        </a:lnSpc>
                        <a:buNone/>
                      </a:pPr>
                      <a:r>
                        <a:rPr lang="en-US" sz="1200" spc="-2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99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51130" marR="2540" algn="ctr">
                        <a:lnSpc>
                          <a:spcPct val="150000"/>
                        </a:lnSpc>
                        <a:buNone/>
                      </a:pPr>
                      <a:r>
                        <a:rPr lang="en-US" sz="1200" spc="-2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N/A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51130" marR="5080" algn="ctr">
                        <a:lnSpc>
                          <a:spcPct val="150000"/>
                        </a:lnSpc>
                        <a:buNone/>
                      </a:pPr>
                      <a:r>
                        <a:rPr lang="en-US" sz="1200" spc="-2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N/A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4487026"/>
                  </a:ext>
                </a:extLst>
              </a:tr>
              <a:tr h="353922">
                <a:tc>
                  <a:txBody>
                    <a:bodyPr/>
                    <a:lstStyle/>
                    <a:p>
                      <a:pPr marL="74930">
                        <a:lnSpc>
                          <a:spcPct val="150000"/>
                        </a:lnSpc>
                        <a:buNone/>
                      </a:pPr>
                      <a:r>
                        <a:rPr lang="en-US" sz="1200" spc="-1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VGG16 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ct val="150000"/>
                        </a:lnSpc>
                        <a:buNone/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Retinal</a:t>
                      </a:r>
                      <a:r>
                        <a:rPr lang="en-US" sz="1200" spc="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 </a:t>
                      </a:r>
                      <a:r>
                        <a:rPr lang="en-US" sz="1200" spc="-2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OCT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50000"/>
                        </a:lnSpc>
                        <a:buNone/>
                      </a:pPr>
                      <a:r>
                        <a:rPr lang="en-US" sz="1200" spc="-2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97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270" marR="1270" algn="ctr">
                        <a:lnSpc>
                          <a:spcPct val="150000"/>
                        </a:lnSpc>
                        <a:buNone/>
                      </a:pPr>
                      <a:r>
                        <a:rPr lang="en-US" sz="1200" spc="-2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N/A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51130" marR="635" algn="ctr">
                        <a:lnSpc>
                          <a:spcPct val="150000"/>
                        </a:lnSpc>
                        <a:buNone/>
                      </a:pPr>
                      <a:r>
                        <a:rPr lang="en-US" sz="1200" spc="-2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N/A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51130" marR="2540" algn="ctr">
                        <a:lnSpc>
                          <a:spcPct val="150000"/>
                        </a:lnSpc>
                        <a:buNone/>
                      </a:pPr>
                      <a:r>
                        <a:rPr lang="en-US" sz="1200" spc="-2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N/A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51130" marR="5080" algn="ctr">
                        <a:lnSpc>
                          <a:spcPct val="150000"/>
                        </a:lnSpc>
                        <a:buNone/>
                      </a:pPr>
                      <a:r>
                        <a:rPr lang="en-US" sz="1200" spc="-2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N/A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37970"/>
                  </a:ext>
                </a:extLst>
              </a:tr>
              <a:tr h="353922">
                <a:tc>
                  <a:txBody>
                    <a:bodyPr/>
                    <a:lstStyle/>
                    <a:p>
                      <a:pPr marL="74930">
                        <a:lnSpc>
                          <a:spcPct val="150000"/>
                        </a:lnSpc>
                        <a:buNone/>
                      </a:pPr>
                      <a:r>
                        <a:rPr lang="en-US" sz="1200" spc="-1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DL-</a:t>
                      </a:r>
                      <a:r>
                        <a:rPr lang="en-US" sz="1200" spc="-2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Net 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ct val="150000"/>
                        </a:lnSpc>
                        <a:buNone/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Retinal</a:t>
                      </a:r>
                      <a:r>
                        <a:rPr lang="en-US" sz="1200" spc="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 </a:t>
                      </a:r>
                      <a:r>
                        <a:rPr lang="en-US" sz="1200" spc="-2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OCT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270" marR="635" algn="ctr">
                        <a:lnSpc>
                          <a:spcPct val="150000"/>
                        </a:lnSpc>
                        <a:buNone/>
                      </a:pPr>
                      <a:r>
                        <a:rPr lang="en-US" sz="1200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99.67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270" marR="1270" algn="ctr">
                        <a:lnSpc>
                          <a:spcPct val="150000"/>
                        </a:lnSpc>
                        <a:buNone/>
                      </a:pPr>
                      <a:r>
                        <a:rPr lang="en-US" sz="1200" spc="-2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N/A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51130" marR="635" algn="ctr">
                        <a:lnSpc>
                          <a:spcPct val="150000"/>
                        </a:lnSpc>
                        <a:buNone/>
                      </a:pPr>
                      <a:r>
                        <a:rPr lang="en-US" sz="1200" spc="-2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N/A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51130" marR="2540" algn="ctr">
                        <a:lnSpc>
                          <a:spcPct val="150000"/>
                        </a:lnSpc>
                        <a:buNone/>
                      </a:pPr>
                      <a:r>
                        <a:rPr lang="en-US" sz="1200" spc="-2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N/A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51130" marR="5080" algn="ctr">
                        <a:lnSpc>
                          <a:spcPct val="150000"/>
                        </a:lnSpc>
                        <a:buNone/>
                      </a:pPr>
                      <a:r>
                        <a:rPr lang="en-US" sz="1200" spc="-2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N/A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0478828"/>
                  </a:ext>
                </a:extLst>
              </a:tr>
              <a:tr h="353922">
                <a:tc>
                  <a:txBody>
                    <a:bodyPr/>
                    <a:lstStyle/>
                    <a:p>
                      <a:pPr marL="74930">
                        <a:lnSpc>
                          <a:spcPct val="150000"/>
                        </a:lnSpc>
                        <a:buNone/>
                      </a:pPr>
                      <a:r>
                        <a:rPr lang="en-US" sz="1200" spc="-1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VGG-</a:t>
                      </a:r>
                      <a:r>
                        <a:rPr lang="en-US" sz="1200" spc="-2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16 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ct val="150000"/>
                        </a:lnSpc>
                        <a:buNone/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Retinal</a:t>
                      </a:r>
                      <a:r>
                        <a:rPr lang="en-US" sz="1200" spc="3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OCT,</a:t>
                      </a:r>
                      <a:r>
                        <a:rPr lang="en-US" sz="1200" spc="3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Chest</a:t>
                      </a:r>
                      <a:r>
                        <a:rPr lang="en-US" sz="1200" spc="3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 </a:t>
                      </a:r>
                      <a:r>
                        <a:rPr lang="en-US" sz="1200" spc="-2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XRAY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270" marR="635" algn="ctr">
                        <a:lnSpc>
                          <a:spcPct val="150000"/>
                        </a:lnSpc>
                        <a:buNone/>
                      </a:pPr>
                      <a:r>
                        <a:rPr lang="en-US" sz="1200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90.35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270" marR="1270" algn="ctr">
                        <a:lnSpc>
                          <a:spcPct val="150000"/>
                        </a:lnSpc>
                        <a:buNone/>
                      </a:pPr>
                      <a:r>
                        <a:rPr lang="en-US" sz="1200" spc="-2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N/A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51130" marR="635" algn="ctr">
                        <a:lnSpc>
                          <a:spcPct val="150000"/>
                        </a:lnSpc>
                        <a:buNone/>
                      </a:pPr>
                      <a:r>
                        <a:rPr lang="en-US" sz="1200" spc="-2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N/A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51130" marR="2540" algn="ctr">
                        <a:lnSpc>
                          <a:spcPct val="150000"/>
                        </a:lnSpc>
                        <a:buNone/>
                      </a:pPr>
                      <a:r>
                        <a:rPr lang="en-US" sz="1200" spc="-2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N/A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51130" marR="5080" algn="ctr">
                        <a:lnSpc>
                          <a:spcPct val="150000"/>
                        </a:lnSpc>
                        <a:buNone/>
                      </a:pPr>
                      <a:r>
                        <a:rPr lang="en-US" sz="1200" spc="-2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N/A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3959258"/>
                  </a:ext>
                </a:extLst>
              </a:tr>
              <a:tr h="353922">
                <a:tc>
                  <a:txBody>
                    <a:bodyPr/>
                    <a:lstStyle/>
                    <a:p>
                      <a:pPr marL="74930">
                        <a:lnSpc>
                          <a:spcPct val="150000"/>
                        </a:lnSpc>
                        <a:buNone/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Self</a:t>
                      </a:r>
                      <a:r>
                        <a:rPr lang="en-US" sz="1200" spc="4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-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interpretable</a:t>
                      </a:r>
                      <a:r>
                        <a:rPr lang="en-US" sz="1200" spc="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 </a:t>
                      </a:r>
                      <a:r>
                        <a:rPr lang="en-US" sz="1200" spc="-1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network 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ct val="150000"/>
                        </a:lnSpc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Retinal</a:t>
                      </a:r>
                      <a:r>
                        <a:rPr lang="en-US" sz="1200" spc="3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 </a:t>
                      </a: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OCT,</a:t>
                      </a:r>
                      <a:r>
                        <a:rPr lang="en-US" sz="1200" spc="3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 </a:t>
                      </a: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Chest</a:t>
                      </a:r>
                      <a:r>
                        <a:rPr lang="en-US" sz="1200" spc="3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 </a:t>
                      </a:r>
                      <a:r>
                        <a:rPr lang="en-US" sz="1200" spc="-2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XRAY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270" marR="635" algn="ctr">
                        <a:lnSpc>
                          <a:spcPct val="150000"/>
                        </a:lnSpc>
                        <a:buNone/>
                      </a:pPr>
                      <a:r>
                        <a:rPr lang="en-US" sz="1200" spc="-1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90.25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270" marR="1270" algn="ctr">
                        <a:lnSpc>
                          <a:spcPct val="150000"/>
                        </a:lnSpc>
                        <a:buNone/>
                      </a:pPr>
                      <a:r>
                        <a:rPr lang="en-US" sz="1200" spc="-2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N/A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51130" marR="635" algn="ctr">
                        <a:lnSpc>
                          <a:spcPct val="150000"/>
                        </a:lnSpc>
                        <a:buNone/>
                      </a:pPr>
                      <a:r>
                        <a:rPr lang="en-US" sz="1200" spc="-2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N/A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51130" marR="2540" algn="ctr">
                        <a:lnSpc>
                          <a:spcPct val="150000"/>
                        </a:lnSpc>
                        <a:buNone/>
                      </a:pPr>
                      <a:r>
                        <a:rPr lang="en-US" sz="1200" spc="-2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N/A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51130" marR="5080" algn="ctr">
                        <a:lnSpc>
                          <a:spcPct val="150000"/>
                        </a:lnSpc>
                        <a:buNone/>
                      </a:pPr>
                      <a:r>
                        <a:rPr lang="en-US" sz="1200" spc="-2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N/A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8237681"/>
                  </a:ext>
                </a:extLst>
              </a:tr>
              <a:tr h="756011">
                <a:tc>
                  <a:txBody>
                    <a:bodyPr/>
                    <a:lstStyle/>
                    <a:p>
                      <a:pPr marL="74930">
                        <a:lnSpc>
                          <a:spcPct val="150000"/>
                        </a:lnSpc>
                        <a:buNone/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Proposed Heterogeneous Autoencoder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ct val="150000"/>
                        </a:lnSpc>
                        <a:buNone/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Brain</a:t>
                      </a:r>
                      <a:r>
                        <a:rPr lang="en-US" sz="1200" spc="5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 </a:t>
                      </a:r>
                      <a:r>
                        <a:rPr lang="en-US" sz="1200" spc="-2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MRI, </a:t>
                      </a: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Retinal</a:t>
                      </a:r>
                      <a:r>
                        <a:rPr lang="en-US" sz="1200" spc="3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 </a:t>
                      </a: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OCT,</a:t>
                      </a:r>
                      <a:r>
                        <a:rPr lang="en-US" sz="1200" spc="3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 </a:t>
                      </a: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Chest</a:t>
                      </a:r>
                      <a:r>
                        <a:rPr lang="en-US" sz="1200" spc="3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 </a:t>
                      </a:r>
                      <a:r>
                        <a:rPr lang="en-US" sz="1200" spc="-2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X-RAY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270" marR="635" algn="ctr">
                        <a:lnSpc>
                          <a:spcPct val="150000"/>
                        </a:lnSpc>
                        <a:buNone/>
                      </a:pPr>
                      <a:r>
                        <a:rPr lang="en-US" sz="1200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95.6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270" marR="1270" algn="ctr">
                        <a:lnSpc>
                          <a:spcPct val="150000"/>
                        </a:lnSpc>
                        <a:buNone/>
                      </a:pPr>
                      <a:r>
                        <a:rPr lang="en-US" sz="1200" spc="-2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95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51130" marR="635" algn="ctr">
                        <a:lnSpc>
                          <a:spcPct val="150000"/>
                        </a:lnSpc>
                        <a:buNone/>
                      </a:pPr>
                      <a:r>
                        <a:rPr lang="en-US" sz="1200" spc="-2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95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51130" marR="2540" algn="ctr">
                        <a:lnSpc>
                          <a:spcPct val="150000"/>
                        </a:lnSpc>
                        <a:buNone/>
                      </a:pPr>
                      <a:r>
                        <a:rPr lang="en-US" sz="1200" spc="-2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96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51130" marR="5080" algn="ctr">
                        <a:lnSpc>
                          <a:spcPct val="150000"/>
                        </a:lnSpc>
                        <a:buNone/>
                      </a:pPr>
                      <a:r>
                        <a:rPr lang="en-US" sz="1200" spc="-2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96.2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876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0074389"/>
      </p:ext>
    </p:extLst>
  </p:cSld>
  <p:clrMapOvr>
    <a:masterClrMapping/>
  </p:clrMapOvr>
  <p:transition>
    <p:zoom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96521-1BB8-4BCD-58DA-8783708D9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28700"/>
            <a:ext cx="7772400" cy="1143000"/>
          </a:xfrm>
        </p:spPr>
        <p:txBody>
          <a:bodyPr/>
          <a:lstStyle/>
          <a:p>
            <a:br>
              <a:rPr lang="en-US" sz="2000" b="1" dirty="0">
                <a:latin typeface="+mj-lt"/>
              </a:rPr>
            </a:br>
            <a:r>
              <a:rPr lang="en-US" sz="2400" b="1" dirty="0">
                <a:latin typeface="+mj-lt"/>
              </a:rPr>
              <a:t>An Automated Chest X-Ray Image Analysis for Covid-19 and Pneumonia Diagnosis Using Deep Ensemble Strategy</a:t>
            </a:r>
            <a:endParaRPr lang="en-IN" sz="2400" b="1" dirty="0"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75F7A-26AD-DE18-6230-E89C42741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endParaRPr lang="en-IN" sz="2400" b="1" dirty="0">
              <a:latin typeface="+mj-lt"/>
            </a:endParaRPr>
          </a:p>
          <a:p>
            <a:pPr marL="0" indent="0" algn="just">
              <a:buNone/>
            </a:pPr>
            <a:r>
              <a:rPr lang="en-IN" sz="2400" b="1" dirty="0">
                <a:latin typeface="+mj-lt"/>
              </a:rPr>
              <a:t>1.  Proposed Approach:</a:t>
            </a:r>
            <a:endParaRPr lang="en-IN" sz="2400" dirty="0">
              <a:latin typeface="+mj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400" b="1" dirty="0">
                <a:latin typeface="+mj-lt"/>
              </a:rPr>
              <a:t>Deep Ensemble Strategy:</a:t>
            </a:r>
            <a:r>
              <a:rPr lang="en-IN" sz="2400" dirty="0">
                <a:latin typeface="+mj-lt"/>
              </a:rPr>
              <a:t> Combines three deep learning models (VGG-16, DenseNet-201, EfficientNet-B0) using transfer learning to enhance classification accuracy.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400" b="1" dirty="0">
                <a:latin typeface="+mj-lt"/>
              </a:rPr>
              <a:t>Pre-processing:</a:t>
            </a:r>
            <a:r>
              <a:rPr lang="en-IN" sz="2400" dirty="0">
                <a:latin typeface="+mj-lt"/>
              </a:rPr>
              <a:t> Image resizing, normalization, and data augmentation (zoom, rotation, flipping) to improve model performance.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400" b="1" dirty="0">
                <a:latin typeface="+mj-lt"/>
              </a:rPr>
              <a:t>Feature Extraction:</a:t>
            </a:r>
            <a:r>
              <a:rPr lang="en-IN" sz="2400" dirty="0">
                <a:latin typeface="+mj-lt"/>
              </a:rPr>
              <a:t> Uses pre-trained models to extract features from X-ray images.</a:t>
            </a:r>
          </a:p>
          <a:p>
            <a:pPr algn="just"/>
            <a:endParaRPr lang="en-IN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81B672-2ACA-06AA-D8B1-4C95193026E8}"/>
              </a:ext>
            </a:extLst>
          </p:cNvPr>
          <p:cNvSpPr txBox="1"/>
          <p:nvPr/>
        </p:nvSpPr>
        <p:spPr>
          <a:xfrm>
            <a:off x="1333500" y="430114"/>
            <a:ext cx="6477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Module-3</a:t>
            </a:r>
            <a:endParaRPr lang="en-IN" sz="4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102423"/>
      </p:ext>
    </p:extLst>
  </p:cSld>
  <p:clrMapOvr>
    <a:masterClrMapping/>
  </p:clrMapOvr>
  <p:transition>
    <p:zoom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88B74-E3CE-8418-226A-AE9DCAA8F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5FFD0-0FB1-77B1-5689-79B4511A1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A diagram of a software model&#10;&#10;AI-generated content may be incorrect.">
            <a:extLst>
              <a:ext uri="{FF2B5EF4-FFF2-40B4-BE49-F238E27FC236}">
                <a16:creationId xmlns:a16="http://schemas.microsoft.com/office/drawing/2014/main" id="{FE1F86C1-A101-0893-8197-483E3C0186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995082"/>
            <a:ext cx="7698606" cy="5100917"/>
          </a:xfrm>
        </p:spPr>
      </p:pic>
    </p:spTree>
    <p:extLst>
      <p:ext uri="{BB962C8B-B14F-4D97-AF65-F5344CB8AC3E}">
        <p14:creationId xmlns:p14="http://schemas.microsoft.com/office/powerpoint/2010/main" val="1401223459"/>
      </p:ext>
    </p:extLst>
  </p:cSld>
  <p:clrMapOvr>
    <a:masterClrMapping/>
  </p:clrMapOvr>
  <p:transition>
    <p:zoom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65DF8-7BC6-7D8C-D344-05B123ED2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151B9-1828-19D0-A742-0723B4CFE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800" dirty="0">
                <a:latin typeface="+mj-lt"/>
              </a:rPr>
              <a:t>The </a:t>
            </a:r>
            <a:r>
              <a:rPr lang="en-US" sz="2800" b="1" dirty="0">
                <a:latin typeface="+mj-lt"/>
              </a:rPr>
              <a:t>ensemble of VGG-16, DenseNet-201, and EfficientNet-B0</a:t>
            </a:r>
            <a:r>
              <a:rPr lang="en-US" sz="2800" dirty="0">
                <a:latin typeface="+mj-lt"/>
              </a:rPr>
              <a:t> leads to </a:t>
            </a:r>
            <a:r>
              <a:rPr lang="en-US" sz="2800" b="1" dirty="0">
                <a:latin typeface="+mj-lt"/>
              </a:rPr>
              <a:t>98% accuracy</a:t>
            </a:r>
            <a:r>
              <a:rPr lang="en-US" sz="2800" dirty="0">
                <a:latin typeface="+mj-lt"/>
              </a:rPr>
              <a:t>, making it a powerful tool for the anomaly classification.</a:t>
            </a:r>
            <a:endParaRPr lang="en-IN" sz="2800" dirty="0">
              <a:latin typeface="+mj-lt"/>
            </a:endParaRPr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6792340"/>
      </p:ext>
    </p:extLst>
  </p:cSld>
  <p:clrMapOvr>
    <a:masterClrMapping/>
  </p:clrMapOvr>
  <p:transition>
    <p:zoom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520E5-EFE1-83BC-BE41-921B9F3BD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3701277-86D7-C2B5-4AE7-72277C733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764708"/>
              </p:ext>
            </p:extLst>
          </p:nvPr>
        </p:nvGraphicFramePr>
        <p:xfrm>
          <a:off x="990600" y="1219200"/>
          <a:ext cx="7772400" cy="403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466345490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1162702630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811488417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1651634212"/>
                    </a:ext>
                  </a:extLst>
                </a:gridCol>
              </a:tblGrid>
              <a:tr h="100965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Datasets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MobileNet</a:t>
                      </a:r>
                      <a:endParaRPr lang="en-IN" dirty="0"/>
                    </a:p>
                    <a:p>
                      <a:pPr algn="ctr"/>
                      <a:r>
                        <a:rPr lang="en-IN" dirty="0"/>
                        <a:t>(ACC)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Resnet-50</a:t>
                      </a:r>
                    </a:p>
                    <a:p>
                      <a:pPr algn="ctr"/>
                      <a:r>
                        <a:rPr lang="en-IN" dirty="0"/>
                        <a:t>(ACC)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Ensemble Method</a:t>
                      </a:r>
                    </a:p>
                    <a:p>
                      <a:pPr algn="ctr"/>
                      <a:r>
                        <a:rPr lang="en-IN" dirty="0"/>
                        <a:t>(ACC)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450752"/>
                  </a:ext>
                </a:extLst>
              </a:tr>
              <a:tr h="1009650">
                <a:tc>
                  <a:txBody>
                    <a:bodyPr/>
                    <a:lstStyle/>
                    <a:p>
                      <a:r>
                        <a:rPr lang="en-IN" dirty="0"/>
                        <a:t>Brain MRI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968947"/>
                  </a:ext>
                </a:extLst>
              </a:tr>
              <a:tr h="1009650">
                <a:tc>
                  <a:txBody>
                    <a:bodyPr/>
                    <a:lstStyle/>
                    <a:p>
                      <a:r>
                        <a:rPr lang="en-IN" dirty="0"/>
                        <a:t>Chest Xray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697858"/>
                  </a:ext>
                </a:extLst>
              </a:tr>
              <a:tr h="1009650">
                <a:tc>
                  <a:txBody>
                    <a:bodyPr/>
                    <a:lstStyle/>
                    <a:p>
                      <a:r>
                        <a:rPr lang="en-IN" dirty="0"/>
                        <a:t>Retinal OCT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496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6354834"/>
      </p:ext>
    </p:extLst>
  </p:cSld>
  <p:clrMapOvr>
    <a:masterClrMapping/>
  </p:clrMapOvr>
  <p:transition>
    <p:zoom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CCED3-8A1C-620D-83A9-FF51D70A8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IN" dirty="0" err="1"/>
              <a:t>utput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55A7B54-2998-9DCC-8F1F-295859799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043" y="1981200"/>
            <a:ext cx="3893913" cy="4114800"/>
          </a:xfrm>
        </p:spPr>
      </p:pic>
    </p:spTree>
    <p:extLst>
      <p:ext uri="{BB962C8B-B14F-4D97-AF65-F5344CB8AC3E}">
        <p14:creationId xmlns:p14="http://schemas.microsoft.com/office/powerpoint/2010/main" val="1755314991"/>
      </p:ext>
    </p:extLst>
  </p:cSld>
  <p:clrMapOvr>
    <a:masterClrMapping/>
  </p:clrMapOvr>
  <p:transition>
    <p:zoom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CDA6B9-FFF3-BE5A-C02A-2E7ADC8AB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365" y="366285"/>
            <a:ext cx="4439270" cy="6125430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19418-4DFF-370E-38B0-C697C6B3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Heatmap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CC85392-97EF-D8C9-ACCB-C5B781D66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262" y="1981200"/>
            <a:ext cx="4527475" cy="4114800"/>
          </a:xfrm>
        </p:spPr>
      </p:pic>
    </p:spTree>
    <p:extLst>
      <p:ext uri="{BB962C8B-B14F-4D97-AF65-F5344CB8AC3E}">
        <p14:creationId xmlns:p14="http://schemas.microsoft.com/office/powerpoint/2010/main" val="2140236125"/>
      </p:ext>
    </p:extLst>
  </p:cSld>
  <p:clrMapOvr>
    <a:masterClrMapping/>
  </p:clrMapOvr>
  <p:transition>
    <p:zoom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7772400" cy="1143000"/>
          </a:xfrm>
          <a:ln/>
        </p:spPr>
        <p:txBody>
          <a:bodyPr vert="horz" wrap="square" lIns="91440" tIns="45720" rIns="91440" bIns="45720" anchor="ctr" anchorCtr="0"/>
          <a:lstStyle/>
          <a:p>
            <a:endParaRPr lang="en-US" altLang="en-US" sz="3600" dirty="0">
              <a:latin typeface="+mn-lt"/>
            </a:endParaRPr>
          </a:p>
        </p:txBody>
      </p:sp>
      <p:sp>
        <p:nvSpPr>
          <p:cNvPr id="48131" name="Footer Placeholder 3"/>
          <p:cNvSpPr txBox="1">
            <a:spLocks noGrp="1"/>
          </p:cNvSpPr>
          <p:nvPr>
            <p:ph type="ftr" sz="quarter" idx="3"/>
          </p:nvPr>
        </p:nvSpPr>
        <p:spPr>
          <a:ln/>
        </p:spPr>
        <p:txBody>
          <a:bodyPr/>
          <a:lstStyle/>
          <a:p>
            <a:pPr marL="0" indent="0" algn="ctr" eaLnBrk="1" hangingPunct="1">
              <a:spcBef>
                <a:spcPct val="0"/>
              </a:spcBef>
              <a:buNone/>
            </a:pPr>
            <a:r>
              <a:rPr lang="en-US" altLang="en-US" sz="1400" dirty="0">
                <a:solidFill>
                  <a:srgbClr val="0000FF"/>
                </a:solidFill>
                <a:latin typeface="Arial" panose="020B0604020202020204" pitchFamily="34" charset="0"/>
                <a:ea typeface="+mn-ea"/>
                <a:cs typeface="+mn-cs"/>
              </a:rPr>
              <a:t>Department of AI&amp;DS</a:t>
            </a:r>
          </a:p>
        </p:txBody>
      </p:sp>
      <p:sp>
        <p:nvSpPr>
          <p:cNvPr id="2" name="Title 1"/>
          <p:cNvSpPr>
            <a:spLocks noGrp="1"/>
          </p:cNvSpPr>
          <p:nvPr/>
        </p:nvSpPr>
        <p:spPr>
          <a:xfrm>
            <a:off x="914400" y="7620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endParaRPr lang="en-IN" altLang="en-US" sz="2800" b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4EDA08-432B-1436-3170-15A61638AB4F}"/>
              </a:ext>
            </a:extLst>
          </p:cNvPr>
          <p:cNvSpPr txBox="1"/>
          <p:nvPr/>
        </p:nvSpPr>
        <p:spPr>
          <a:xfrm>
            <a:off x="2290813" y="3277518"/>
            <a:ext cx="45816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EAE2F-CE7E-2E17-5D78-AABB004C6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154" y="980733"/>
            <a:ext cx="4591691" cy="4896533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2D65D-2B35-53D7-56F4-B625C4D29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46A842D-C949-12CA-2614-D6A229787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857" y="1981200"/>
            <a:ext cx="3592285" cy="4114800"/>
          </a:xfrm>
        </p:spPr>
      </p:pic>
    </p:spTree>
    <p:extLst>
      <p:ext uri="{BB962C8B-B14F-4D97-AF65-F5344CB8AC3E}">
        <p14:creationId xmlns:p14="http://schemas.microsoft.com/office/powerpoint/2010/main" val="390281537"/>
      </p:ext>
    </p:extLst>
  </p:cSld>
  <p:clrMapOvr>
    <a:masterClrMapping/>
  </p:clrMapOvr>
  <p:transition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2036A-D495-AFF0-1ECA-BF4ADCE80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EDE3ECC9-ED1D-A4D4-415E-2547266747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2020" y="190500"/>
            <a:ext cx="7772400" cy="1143000"/>
          </a:xfrm>
        </p:spPr>
        <p:txBody>
          <a:bodyPr/>
          <a:lstStyle/>
          <a:p>
            <a:r>
              <a:rPr lang="en-US" altLang="en-US" dirty="0">
                <a:latin typeface="+mj-lt"/>
              </a:rPr>
              <a:t>Literature Survey(</a:t>
            </a:r>
            <a:r>
              <a:rPr lang="en-US" altLang="en-US" dirty="0" err="1">
                <a:latin typeface="+mj-lt"/>
              </a:rPr>
              <a:t>Contd</a:t>
            </a:r>
            <a:r>
              <a:rPr lang="en-US" altLang="en-US" dirty="0">
                <a:latin typeface="+mj-lt"/>
              </a:rPr>
              <a:t>…)</a:t>
            </a:r>
          </a:p>
        </p:txBody>
      </p:sp>
      <p:sp>
        <p:nvSpPr>
          <p:cNvPr id="22532" name="Footer Placeholder 3">
            <a:extLst>
              <a:ext uri="{FF2B5EF4-FFF2-40B4-BE49-F238E27FC236}">
                <a16:creationId xmlns:a16="http://schemas.microsoft.com/office/drawing/2014/main" id="{990D32C1-DFD3-AD98-464E-E93A435984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1400" b="0" kern="1200">
                <a:solidFill>
                  <a:srgbClr val="0000FF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Verdan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/>
              <a:t>Department of AI&amp;DS</a:t>
            </a:r>
            <a:endParaRPr lang="en-US" altLang="en-US" sz="1400">
              <a:solidFill>
                <a:srgbClr val="0000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AAF34-58BB-E62A-CF31-2D1480776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FAA09195-E6CF-5163-DBD6-E3CFAF587FFF}"/>
              </a:ext>
            </a:extLst>
          </p:cNvPr>
          <p:cNvGraphicFramePr>
            <a:graphicFrameLocks/>
          </p:cNvGraphicFramePr>
          <p:nvPr/>
        </p:nvGraphicFramePr>
        <p:xfrm>
          <a:off x="762000" y="1395662"/>
          <a:ext cx="8229600" cy="5079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571821574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183457577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2447276886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859900702"/>
                    </a:ext>
                  </a:extLst>
                </a:gridCol>
              </a:tblGrid>
              <a:tr h="1055697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S.NO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Reference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Gap Limitations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607598"/>
                  </a:ext>
                </a:extLst>
              </a:tr>
              <a:tr h="149717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Test Statistic Estimation-Based Approach for Establishing Self-Interpretable CNN-Based Binary Classifiers</a:t>
                      </a:r>
                      <a:endParaRPr lang="en-GB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Enhances trust and transparency in medical imaging decisions.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Avoids ambiguity associated with post-hoc interpretability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Complex implementation requiring expertise in decision theory and deep learning.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May require high-quality labeled data for accurate interpretation.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627104"/>
                  </a:ext>
                </a:extLst>
              </a:tr>
              <a:tr h="1842671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CNX-B2: A Novel CNN-Transformer Approach For Chest X-Ray Medical Report Generation</a:t>
                      </a:r>
                      <a:endParaRPr lang="en-GB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Handles both normal and abnormal cases effectively using a new dataset and combines CNN's spatial feature extraction with Transformer's language generation strengths.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Implementation complexity requires expertise in CNN-Transformer architectures.</a:t>
                      </a:r>
                    </a:p>
                    <a:p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522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8315421"/>
      </p:ext>
    </p:extLst>
  </p:cSld>
  <p:clrMapOvr>
    <a:masterClrMapping/>
  </p:clrMapOvr>
  <p:transition>
    <p:zoom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372E3-D9C3-0FD6-30CE-5FEF76669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6F02154-F406-E9D0-5549-74DE9590A5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027" y="1981200"/>
            <a:ext cx="6165946" cy="4114800"/>
          </a:xfrm>
        </p:spPr>
      </p:pic>
    </p:spTree>
    <p:extLst>
      <p:ext uri="{BB962C8B-B14F-4D97-AF65-F5344CB8AC3E}">
        <p14:creationId xmlns:p14="http://schemas.microsoft.com/office/powerpoint/2010/main" val="905272792"/>
      </p:ext>
    </p:extLst>
  </p:cSld>
  <p:clrMapOvr>
    <a:masterClrMapping/>
  </p:clrMapOvr>
  <p:transition>
    <p:zoom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308BB-C62C-6A90-1AC1-D6962E4FE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>
            <a:extLst>
              <a:ext uri="{FF2B5EF4-FFF2-40B4-BE49-F238E27FC236}">
                <a16:creationId xmlns:a16="http://schemas.microsoft.com/office/drawing/2014/main" id="{E1BC2855-9146-D152-0523-8B0FEF8E1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4589"/>
            <a:ext cx="7772400" cy="1143000"/>
          </a:xfrm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en-US" dirty="0">
                <a:latin typeface="+mj-lt"/>
              </a:rPr>
              <a:t>Implementation</a:t>
            </a:r>
          </a:p>
        </p:txBody>
      </p:sp>
      <p:sp>
        <p:nvSpPr>
          <p:cNvPr id="61444" name="Footer Placeholder 3">
            <a:extLst>
              <a:ext uri="{FF2B5EF4-FFF2-40B4-BE49-F238E27FC236}">
                <a16:creationId xmlns:a16="http://schemas.microsoft.com/office/drawing/2014/main" id="{B04C559B-2D05-75F5-05F7-4EAAD9AE821F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ln/>
        </p:spPr>
        <p:txBody>
          <a:bodyPr/>
          <a:lstStyle/>
          <a:p>
            <a:pPr marL="0" indent="0" algn="ctr" eaLnBrk="1" hangingPunct="1">
              <a:spcBef>
                <a:spcPct val="0"/>
              </a:spcBef>
              <a:buNone/>
            </a:pPr>
            <a:r>
              <a:rPr lang="en-US" altLang="en-US" sz="1400" dirty="0">
                <a:solidFill>
                  <a:srgbClr val="0000FF"/>
                </a:solidFill>
                <a:latin typeface="+mj-lt"/>
                <a:ea typeface="+mn-ea"/>
                <a:cs typeface="+mn-cs"/>
              </a:rPr>
              <a:t>Department of AI&amp;DS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670FD2C-CEFD-ABED-4347-CAB3D62E6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59" y="1143000"/>
            <a:ext cx="8999841" cy="5031206"/>
          </a:xfrm>
        </p:spPr>
      </p:pic>
    </p:spTree>
    <p:extLst>
      <p:ext uri="{BB962C8B-B14F-4D97-AF65-F5344CB8AC3E}">
        <p14:creationId xmlns:p14="http://schemas.microsoft.com/office/powerpoint/2010/main" val="4142171072"/>
      </p:ext>
    </p:extLst>
  </p:cSld>
  <p:clrMapOvr>
    <a:masterClrMapping/>
  </p:clrMapOvr>
  <p:transition>
    <p:zoom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55A39-CD46-3C1F-02A5-021023E24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>
            <a:extLst>
              <a:ext uri="{FF2B5EF4-FFF2-40B4-BE49-F238E27FC236}">
                <a16:creationId xmlns:a16="http://schemas.microsoft.com/office/drawing/2014/main" id="{C2CDC697-81D7-A524-A499-09294CAA1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4589"/>
            <a:ext cx="7772400" cy="1143000"/>
          </a:xfrm>
          <a:ln/>
        </p:spPr>
        <p:txBody>
          <a:bodyPr vert="horz" wrap="square" lIns="91440" tIns="45720" rIns="91440" bIns="45720" anchor="ctr" anchorCtr="0"/>
          <a:lstStyle/>
          <a:p>
            <a:endParaRPr lang="en-US" altLang="en-US" dirty="0">
              <a:latin typeface="+mj-lt"/>
            </a:endParaRPr>
          </a:p>
        </p:txBody>
      </p:sp>
      <p:sp>
        <p:nvSpPr>
          <p:cNvPr id="61444" name="Footer Placeholder 3">
            <a:extLst>
              <a:ext uri="{FF2B5EF4-FFF2-40B4-BE49-F238E27FC236}">
                <a16:creationId xmlns:a16="http://schemas.microsoft.com/office/drawing/2014/main" id="{B5901F85-AAB6-7919-C16E-2DCF59BC1B53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ln/>
        </p:spPr>
        <p:txBody>
          <a:bodyPr/>
          <a:lstStyle/>
          <a:p>
            <a:pPr marL="0" indent="0" algn="ctr" eaLnBrk="1" hangingPunct="1">
              <a:spcBef>
                <a:spcPct val="0"/>
              </a:spcBef>
              <a:buNone/>
            </a:pPr>
            <a:r>
              <a:rPr lang="en-US" altLang="en-US" sz="1400" dirty="0">
                <a:solidFill>
                  <a:srgbClr val="0000FF"/>
                </a:solidFill>
                <a:latin typeface="+mj-lt"/>
                <a:ea typeface="+mn-ea"/>
                <a:cs typeface="+mn-cs"/>
              </a:rPr>
              <a:t>Department of AI&amp;DS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2D06C86-B75A-4030-97B6-8FA7A82DF6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19200"/>
            <a:ext cx="8229600" cy="4376130"/>
          </a:xfrm>
        </p:spPr>
      </p:pic>
    </p:spTree>
    <p:extLst>
      <p:ext uri="{BB962C8B-B14F-4D97-AF65-F5344CB8AC3E}">
        <p14:creationId xmlns:p14="http://schemas.microsoft.com/office/powerpoint/2010/main" val="632259928"/>
      </p:ext>
    </p:extLst>
  </p:cSld>
  <p:clrMapOvr>
    <a:masterClrMapping/>
  </p:clrMapOvr>
  <p:transition>
    <p:zoom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A8941-C6A3-B86A-BC7C-2A5862360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>
            <a:extLst>
              <a:ext uri="{FF2B5EF4-FFF2-40B4-BE49-F238E27FC236}">
                <a16:creationId xmlns:a16="http://schemas.microsoft.com/office/drawing/2014/main" id="{92414C82-40AF-582E-D879-D3997BFC5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4589"/>
            <a:ext cx="7772400" cy="1143000"/>
          </a:xfrm>
          <a:ln/>
        </p:spPr>
        <p:txBody>
          <a:bodyPr vert="horz" wrap="square" lIns="91440" tIns="45720" rIns="91440" bIns="45720" anchor="ctr" anchorCtr="0"/>
          <a:lstStyle/>
          <a:p>
            <a:endParaRPr lang="en-US" altLang="en-US" dirty="0">
              <a:latin typeface="+mj-lt"/>
            </a:endParaRPr>
          </a:p>
        </p:txBody>
      </p:sp>
      <p:sp>
        <p:nvSpPr>
          <p:cNvPr id="61444" name="Footer Placeholder 3">
            <a:extLst>
              <a:ext uri="{FF2B5EF4-FFF2-40B4-BE49-F238E27FC236}">
                <a16:creationId xmlns:a16="http://schemas.microsoft.com/office/drawing/2014/main" id="{40D977E2-086F-E2DE-1959-0A27AA9C28D1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ln/>
        </p:spPr>
        <p:txBody>
          <a:bodyPr/>
          <a:lstStyle/>
          <a:p>
            <a:pPr marL="0" indent="0" algn="ctr" eaLnBrk="1" hangingPunct="1">
              <a:spcBef>
                <a:spcPct val="0"/>
              </a:spcBef>
              <a:buNone/>
            </a:pPr>
            <a:r>
              <a:rPr lang="en-US" altLang="en-US" sz="1400" dirty="0">
                <a:solidFill>
                  <a:srgbClr val="0000FF"/>
                </a:solidFill>
                <a:latin typeface="+mj-lt"/>
                <a:ea typeface="+mn-ea"/>
                <a:cs typeface="+mn-cs"/>
              </a:rPr>
              <a:t>Department of AI&amp;DS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9A3744E9-F21B-4113-DB56-2DB455513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81000"/>
            <a:ext cx="8885304" cy="5715000"/>
          </a:xfrm>
        </p:spPr>
      </p:pic>
    </p:spTree>
    <p:extLst>
      <p:ext uri="{BB962C8B-B14F-4D97-AF65-F5344CB8AC3E}">
        <p14:creationId xmlns:p14="http://schemas.microsoft.com/office/powerpoint/2010/main" val="470852686"/>
      </p:ext>
    </p:extLst>
  </p:cSld>
  <p:clrMapOvr>
    <a:masterClrMapping/>
  </p:clrMapOvr>
  <p:transition>
    <p:zoom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DD21E-AEAB-8CFC-4C22-5B681B6FB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>
            <a:extLst>
              <a:ext uri="{FF2B5EF4-FFF2-40B4-BE49-F238E27FC236}">
                <a16:creationId xmlns:a16="http://schemas.microsoft.com/office/drawing/2014/main" id="{D5C94308-D6A9-B60B-9F5B-8A2FADB04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4589"/>
            <a:ext cx="7772400" cy="1143000"/>
          </a:xfrm>
          <a:ln/>
        </p:spPr>
        <p:txBody>
          <a:bodyPr vert="horz" wrap="square" lIns="91440" tIns="45720" rIns="91440" bIns="45720" anchor="ctr" anchorCtr="0"/>
          <a:lstStyle/>
          <a:p>
            <a:endParaRPr lang="en-US" altLang="en-US" dirty="0">
              <a:latin typeface="+mj-lt"/>
            </a:endParaRPr>
          </a:p>
        </p:txBody>
      </p:sp>
      <p:sp>
        <p:nvSpPr>
          <p:cNvPr id="61444" name="Footer Placeholder 3">
            <a:extLst>
              <a:ext uri="{FF2B5EF4-FFF2-40B4-BE49-F238E27FC236}">
                <a16:creationId xmlns:a16="http://schemas.microsoft.com/office/drawing/2014/main" id="{E9FC87CC-9B88-785C-96CF-11738CBDD2FB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ln/>
        </p:spPr>
        <p:txBody>
          <a:bodyPr/>
          <a:lstStyle/>
          <a:p>
            <a:pPr marL="0" indent="0" algn="ctr" eaLnBrk="1" hangingPunct="1">
              <a:spcBef>
                <a:spcPct val="0"/>
              </a:spcBef>
              <a:buNone/>
            </a:pPr>
            <a:r>
              <a:rPr lang="en-US" altLang="en-US" sz="1400" dirty="0">
                <a:solidFill>
                  <a:srgbClr val="0000FF"/>
                </a:solidFill>
                <a:latin typeface="+mj-lt"/>
                <a:ea typeface="+mn-ea"/>
                <a:cs typeface="+mn-cs"/>
              </a:rPr>
              <a:t>Department of AI&amp;DS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2CBE399-B28C-E86B-9A36-2E07CE51A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4588"/>
            <a:ext cx="8229600" cy="6023811"/>
          </a:xfrm>
        </p:spPr>
      </p:pic>
    </p:spTree>
    <p:extLst>
      <p:ext uri="{BB962C8B-B14F-4D97-AF65-F5344CB8AC3E}">
        <p14:creationId xmlns:p14="http://schemas.microsoft.com/office/powerpoint/2010/main" val="1398482386"/>
      </p:ext>
    </p:extLst>
  </p:cSld>
  <p:clrMapOvr>
    <a:masterClrMapping/>
  </p:clrMapOvr>
  <p:transition>
    <p:zoom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4D8C3-B5AF-CE4B-A74A-D85AEBF11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>
            <a:extLst>
              <a:ext uri="{FF2B5EF4-FFF2-40B4-BE49-F238E27FC236}">
                <a16:creationId xmlns:a16="http://schemas.microsoft.com/office/drawing/2014/main" id="{BBA9770F-6A40-D2BE-3629-1FC380784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4589"/>
            <a:ext cx="7772400" cy="1143000"/>
          </a:xfrm>
          <a:ln/>
        </p:spPr>
        <p:txBody>
          <a:bodyPr vert="horz" wrap="square" lIns="91440" tIns="45720" rIns="91440" bIns="45720" anchor="ctr" anchorCtr="0"/>
          <a:lstStyle/>
          <a:p>
            <a:endParaRPr lang="en-US" altLang="en-US" dirty="0">
              <a:latin typeface="+mj-lt"/>
            </a:endParaRPr>
          </a:p>
        </p:txBody>
      </p:sp>
      <p:sp>
        <p:nvSpPr>
          <p:cNvPr id="61444" name="Footer Placeholder 3">
            <a:extLst>
              <a:ext uri="{FF2B5EF4-FFF2-40B4-BE49-F238E27FC236}">
                <a16:creationId xmlns:a16="http://schemas.microsoft.com/office/drawing/2014/main" id="{59153321-C963-D58F-AB72-BF19B6D86476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ln/>
        </p:spPr>
        <p:txBody>
          <a:bodyPr/>
          <a:lstStyle/>
          <a:p>
            <a:pPr marL="0" indent="0" algn="ctr" eaLnBrk="1" hangingPunct="1">
              <a:spcBef>
                <a:spcPct val="0"/>
              </a:spcBef>
              <a:buNone/>
            </a:pPr>
            <a:r>
              <a:rPr lang="en-US" altLang="en-US" sz="1400" dirty="0">
                <a:solidFill>
                  <a:srgbClr val="0000FF"/>
                </a:solidFill>
                <a:latin typeface="+mj-lt"/>
                <a:ea typeface="+mn-ea"/>
                <a:cs typeface="+mn-cs"/>
              </a:rPr>
              <a:t>Department of AI&amp;DS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F85F526-A46B-3AE2-89A9-C604F1DA83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32610"/>
            <a:ext cx="8991600" cy="6147336"/>
          </a:xfrm>
        </p:spPr>
      </p:pic>
    </p:spTree>
    <p:extLst>
      <p:ext uri="{BB962C8B-B14F-4D97-AF65-F5344CB8AC3E}">
        <p14:creationId xmlns:p14="http://schemas.microsoft.com/office/powerpoint/2010/main" val="1666584996"/>
      </p:ext>
    </p:extLst>
  </p:cSld>
  <p:clrMapOvr>
    <a:masterClrMapping/>
  </p:clrMapOvr>
  <p:transition>
    <p:zoom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0B843-5E12-C2F3-D5AC-E8F0FE795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>
            <a:extLst>
              <a:ext uri="{FF2B5EF4-FFF2-40B4-BE49-F238E27FC236}">
                <a16:creationId xmlns:a16="http://schemas.microsoft.com/office/drawing/2014/main" id="{6B830A44-E0EE-DF99-2874-26662A424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4589"/>
            <a:ext cx="7772400" cy="1143000"/>
          </a:xfrm>
          <a:ln/>
        </p:spPr>
        <p:txBody>
          <a:bodyPr vert="horz" wrap="square" lIns="91440" tIns="45720" rIns="91440" bIns="45720" anchor="ctr" anchorCtr="0"/>
          <a:lstStyle/>
          <a:p>
            <a:endParaRPr lang="en-US" altLang="en-US" dirty="0">
              <a:latin typeface="+mj-lt"/>
            </a:endParaRPr>
          </a:p>
        </p:txBody>
      </p:sp>
      <p:sp>
        <p:nvSpPr>
          <p:cNvPr id="61444" name="Footer Placeholder 3">
            <a:extLst>
              <a:ext uri="{FF2B5EF4-FFF2-40B4-BE49-F238E27FC236}">
                <a16:creationId xmlns:a16="http://schemas.microsoft.com/office/drawing/2014/main" id="{AC0D19C0-1822-47DB-E412-A15AF79A7374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ln/>
        </p:spPr>
        <p:txBody>
          <a:bodyPr/>
          <a:lstStyle/>
          <a:p>
            <a:pPr marL="0" indent="0" algn="ctr" eaLnBrk="1" hangingPunct="1">
              <a:spcBef>
                <a:spcPct val="0"/>
              </a:spcBef>
              <a:buNone/>
            </a:pPr>
            <a:r>
              <a:rPr lang="en-US" altLang="en-US" sz="1400" dirty="0">
                <a:solidFill>
                  <a:srgbClr val="0000FF"/>
                </a:solidFill>
                <a:latin typeface="+mj-lt"/>
                <a:ea typeface="+mn-ea"/>
                <a:cs typeface="+mn-cs"/>
              </a:rPr>
              <a:t>Department of AI&amp;DS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47379AF-6A8C-FB11-60D6-04EF28913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37" y="304800"/>
            <a:ext cx="8644563" cy="5910256"/>
          </a:xfrm>
        </p:spPr>
      </p:pic>
    </p:spTree>
    <p:extLst>
      <p:ext uri="{BB962C8B-B14F-4D97-AF65-F5344CB8AC3E}">
        <p14:creationId xmlns:p14="http://schemas.microsoft.com/office/powerpoint/2010/main" val="3536865385"/>
      </p:ext>
    </p:extLst>
  </p:cSld>
  <p:clrMapOvr>
    <a:masterClrMapping/>
  </p:clrMapOvr>
  <p:transition>
    <p:zoom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B57FA-6A0C-72FD-7024-4A5FF3181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>
            <a:extLst>
              <a:ext uri="{FF2B5EF4-FFF2-40B4-BE49-F238E27FC236}">
                <a16:creationId xmlns:a16="http://schemas.microsoft.com/office/drawing/2014/main" id="{0E91C8F3-BEEA-2440-EC05-AF4ED112E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4589"/>
            <a:ext cx="7772400" cy="1143000"/>
          </a:xfrm>
          <a:ln/>
        </p:spPr>
        <p:txBody>
          <a:bodyPr vert="horz" wrap="square" lIns="91440" tIns="45720" rIns="91440" bIns="45720" anchor="ctr" anchorCtr="0"/>
          <a:lstStyle/>
          <a:p>
            <a:endParaRPr lang="en-US" altLang="en-US" dirty="0">
              <a:latin typeface="+mj-lt"/>
            </a:endParaRPr>
          </a:p>
        </p:txBody>
      </p:sp>
      <p:sp>
        <p:nvSpPr>
          <p:cNvPr id="61444" name="Footer Placeholder 3">
            <a:extLst>
              <a:ext uri="{FF2B5EF4-FFF2-40B4-BE49-F238E27FC236}">
                <a16:creationId xmlns:a16="http://schemas.microsoft.com/office/drawing/2014/main" id="{CDABDA67-10C2-D7E3-28DD-C8F92BCFC22C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ln/>
        </p:spPr>
        <p:txBody>
          <a:bodyPr/>
          <a:lstStyle/>
          <a:p>
            <a:pPr marL="0" indent="0" algn="ctr" eaLnBrk="1" hangingPunct="1">
              <a:spcBef>
                <a:spcPct val="0"/>
              </a:spcBef>
              <a:buNone/>
            </a:pPr>
            <a:r>
              <a:rPr lang="en-US" altLang="en-US" sz="1400" dirty="0">
                <a:solidFill>
                  <a:srgbClr val="0000FF"/>
                </a:solidFill>
                <a:latin typeface="+mj-lt"/>
                <a:ea typeface="+mn-ea"/>
                <a:cs typeface="+mn-cs"/>
              </a:rPr>
              <a:t>Department of AI&amp;DS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145A0AB-C7DA-D825-2796-A514A52B4A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80999"/>
            <a:ext cx="8610600" cy="5792585"/>
          </a:xfrm>
        </p:spPr>
      </p:pic>
    </p:spTree>
    <p:extLst>
      <p:ext uri="{BB962C8B-B14F-4D97-AF65-F5344CB8AC3E}">
        <p14:creationId xmlns:p14="http://schemas.microsoft.com/office/powerpoint/2010/main" val="4069370187"/>
      </p:ext>
    </p:extLst>
  </p:cSld>
  <p:clrMapOvr>
    <a:masterClrMapping/>
  </p:clrMapOvr>
  <p:transition>
    <p:zoom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2373A-226F-A8F7-AF72-A99109967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>
            <a:extLst>
              <a:ext uri="{FF2B5EF4-FFF2-40B4-BE49-F238E27FC236}">
                <a16:creationId xmlns:a16="http://schemas.microsoft.com/office/drawing/2014/main" id="{4B2BA1B7-0CDD-4F83-E963-A29ED6E6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4589"/>
            <a:ext cx="7772400" cy="1143000"/>
          </a:xfrm>
          <a:ln/>
        </p:spPr>
        <p:txBody>
          <a:bodyPr vert="horz" wrap="square" lIns="91440" tIns="45720" rIns="91440" bIns="45720" anchor="ctr" anchorCtr="0"/>
          <a:lstStyle/>
          <a:p>
            <a:endParaRPr lang="en-US" altLang="en-US" dirty="0">
              <a:latin typeface="+mj-lt"/>
            </a:endParaRPr>
          </a:p>
        </p:txBody>
      </p:sp>
      <p:sp>
        <p:nvSpPr>
          <p:cNvPr id="61444" name="Footer Placeholder 3">
            <a:extLst>
              <a:ext uri="{FF2B5EF4-FFF2-40B4-BE49-F238E27FC236}">
                <a16:creationId xmlns:a16="http://schemas.microsoft.com/office/drawing/2014/main" id="{BF40B6D9-068E-3BE6-9EB6-41E0025B3809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ln/>
        </p:spPr>
        <p:txBody>
          <a:bodyPr/>
          <a:lstStyle/>
          <a:p>
            <a:pPr marL="0" indent="0" algn="ctr" eaLnBrk="1" hangingPunct="1">
              <a:spcBef>
                <a:spcPct val="0"/>
              </a:spcBef>
              <a:buNone/>
            </a:pPr>
            <a:r>
              <a:rPr lang="en-US" altLang="en-US" sz="1400" dirty="0">
                <a:solidFill>
                  <a:srgbClr val="0000FF"/>
                </a:solidFill>
                <a:latin typeface="+mj-lt"/>
                <a:ea typeface="+mn-ea"/>
                <a:cs typeface="+mn-cs"/>
              </a:rPr>
              <a:t>Department of AI&amp;DS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663FA9E-2093-84E6-DCDF-4A4B171F2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3000"/>
            <a:ext cx="7924800" cy="3277174"/>
          </a:xfrm>
        </p:spPr>
      </p:pic>
    </p:spTree>
    <p:extLst>
      <p:ext uri="{BB962C8B-B14F-4D97-AF65-F5344CB8AC3E}">
        <p14:creationId xmlns:p14="http://schemas.microsoft.com/office/powerpoint/2010/main" val="156138214"/>
      </p:ext>
    </p:extLst>
  </p:cSld>
  <p:clrMapOvr>
    <a:masterClrMapping/>
  </p:clrMapOvr>
  <p:transition>
    <p:zoom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CE7E6-F8E5-2CE7-9555-59EE3CA6F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>
            <a:extLst>
              <a:ext uri="{FF2B5EF4-FFF2-40B4-BE49-F238E27FC236}">
                <a16:creationId xmlns:a16="http://schemas.microsoft.com/office/drawing/2014/main" id="{CF1C8BCD-CF7C-8B0F-4D28-EEF32FE9C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4589"/>
            <a:ext cx="7772400" cy="1143000"/>
          </a:xfrm>
          <a:ln/>
        </p:spPr>
        <p:txBody>
          <a:bodyPr vert="horz" wrap="square" lIns="91440" tIns="45720" rIns="91440" bIns="45720" anchor="ctr" anchorCtr="0"/>
          <a:lstStyle/>
          <a:p>
            <a:endParaRPr lang="en-US" altLang="en-US" dirty="0">
              <a:latin typeface="+mj-lt"/>
            </a:endParaRPr>
          </a:p>
        </p:txBody>
      </p:sp>
      <p:sp>
        <p:nvSpPr>
          <p:cNvPr id="61444" name="Footer Placeholder 3">
            <a:extLst>
              <a:ext uri="{FF2B5EF4-FFF2-40B4-BE49-F238E27FC236}">
                <a16:creationId xmlns:a16="http://schemas.microsoft.com/office/drawing/2014/main" id="{DC213383-CE8D-A358-5E29-74E87F5C2B8E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ln/>
        </p:spPr>
        <p:txBody>
          <a:bodyPr/>
          <a:lstStyle/>
          <a:p>
            <a:pPr marL="0" indent="0" algn="ctr" eaLnBrk="1" hangingPunct="1">
              <a:spcBef>
                <a:spcPct val="0"/>
              </a:spcBef>
              <a:buNone/>
            </a:pPr>
            <a:r>
              <a:rPr lang="en-US" altLang="en-US" sz="1400" dirty="0">
                <a:solidFill>
                  <a:srgbClr val="0000FF"/>
                </a:solidFill>
                <a:latin typeface="+mj-lt"/>
                <a:ea typeface="+mn-ea"/>
                <a:cs typeface="+mn-cs"/>
              </a:rPr>
              <a:t>Department of AI&amp;DS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1FF3BF33-6336-C217-9C74-ECB24DA893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066"/>
            <a:ext cx="8893743" cy="5917933"/>
          </a:xfrm>
        </p:spPr>
      </p:pic>
    </p:spTree>
    <p:extLst>
      <p:ext uri="{BB962C8B-B14F-4D97-AF65-F5344CB8AC3E}">
        <p14:creationId xmlns:p14="http://schemas.microsoft.com/office/powerpoint/2010/main" val="2988591008"/>
      </p:ext>
    </p:extLst>
  </p:cSld>
  <p:clrMapOvr>
    <a:masterClrMapping/>
  </p:clrMapOvr>
  <p:transition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BAC14-3C6A-9E68-C836-5D47FE303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D99C4-997E-3845-3BB2-D3BF0D36C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383" y="408222"/>
            <a:ext cx="7772400" cy="114300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 in the Proposed Method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896700-88FC-CD46-1EB0-B771B2BC6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just">
              <a:buFont typeface="+mj-lt"/>
              <a:buAutoNum type="arabicPeriod"/>
            </a:pPr>
            <a:r>
              <a:rPr lang="en-IN" dirty="0"/>
              <a:t>Modality Classifier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IN" dirty="0"/>
              <a:t>Anomaly Detection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IN" dirty="0"/>
              <a:t>Anomaly Classifier</a:t>
            </a:r>
          </a:p>
        </p:txBody>
      </p:sp>
    </p:spTree>
    <p:extLst>
      <p:ext uri="{BB962C8B-B14F-4D97-AF65-F5344CB8AC3E}">
        <p14:creationId xmlns:p14="http://schemas.microsoft.com/office/powerpoint/2010/main" val="3225451150"/>
      </p:ext>
    </p:extLst>
  </p:cSld>
  <p:clrMapOvr>
    <a:masterClrMapping/>
  </p:clrMapOvr>
  <p:transition>
    <p:zoom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C50E6-BA7F-BC72-D2F9-B59324E73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>
            <a:extLst>
              <a:ext uri="{FF2B5EF4-FFF2-40B4-BE49-F238E27FC236}">
                <a16:creationId xmlns:a16="http://schemas.microsoft.com/office/drawing/2014/main" id="{D487F9F3-E824-75D1-19CC-9112749E4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4589"/>
            <a:ext cx="7772400" cy="1143000"/>
          </a:xfrm>
          <a:ln/>
        </p:spPr>
        <p:txBody>
          <a:bodyPr vert="horz" wrap="square" lIns="91440" tIns="45720" rIns="91440" bIns="45720" anchor="ctr" anchorCtr="0"/>
          <a:lstStyle/>
          <a:p>
            <a:endParaRPr lang="en-US" altLang="en-US" dirty="0">
              <a:latin typeface="+mj-lt"/>
            </a:endParaRPr>
          </a:p>
        </p:txBody>
      </p:sp>
      <p:sp>
        <p:nvSpPr>
          <p:cNvPr id="61444" name="Footer Placeholder 3">
            <a:extLst>
              <a:ext uri="{FF2B5EF4-FFF2-40B4-BE49-F238E27FC236}">
                <a16:creationId xmlns:a16="http://schemas.microsoft.com/office/drawing/2014/main" id="{F15BBF74-43F9-DA6F-43AD-26C22DCC6EB3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ln/>
        </p:spPr>
        <p:txBody>
          <a:bodyPr/>
          <a:lstStyle/>
          <a:p>
            <a:pPr marL="0" indent="0" algn="ctr" eaLnBrk="1" hangingPunct="1">
              <a:spcBef>
                <a:spcPct val="0"/>
              </a:spcBef>
              <a:buNone/>
            </a:pPr>
            <a:r>
              <a:rPr lang="en-US" altLang="en-US" sz="1400" dirty="0">
                <a:solidFill>
                  <a:srgbClr val="0000FF"/>
                </a:solidFill>
                <a:latin typeface="+mj-lt"/>
                <a:ea typeface="+mn-ea"/>
                <a:cs typeface="+mn-cs"/>
              </a:rPr>
              <a:t>Department of AI&amp;DS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51ADF9B-C19D-81E8-D7EA-75191CD6BB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8" y="259882"/>
            <a:ext cx="9151576" cy="5797617"/>
          </a:xfrm>
        </p:spPr>
      </p:pic>
    </p:spTree>
    <p:extLst>
      <p:ext uri="{BB962C8B-B14F-4D97-AF65-F5344CB8AC3E}">
        <p14:creationId xmlns:p14="http://schemas.microsoft.com/office/powerpoint/2010/main" val="2955395308"/>
      </p:ext>
    </p:extLst>
  </p:cSld>
  <p:clrMapOvr>
    <a:masterClrMapping/>
  </p:clrMapOvr>
  <p:transition>
    <p:zoom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25E94-3181-3821-C318-02D25C700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>
            <a:extLst>
              <a:ext uri="{FF2B5EF4-FFF2-40B4-BE49-F238E27FC236}">
                <a16:creationId xmlns:a16="http://schemas.microsoft.com/office/drawing/2014/main" id="{DC413AC0-48F4-FF84-AF76-9AC9F1656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4589"/>
            <a:ext cx="7772400" cy="1143000"/>
          </a:xfrm>
          <a:ln/>
        </p:spPr>
        <p:txBody>
          <a:bodyPr vert="horz" wrap="square" lIns="91440" tIns="45720" rIns="91440" bIns="45720" anchor="ctr" anchorCtr="0"/>
          <a:lstStyle/>
          <a:p>
            <a:endParaRPr lang="en-US" altLang="en-US" dirty="0">
              <a:latin typeface="+mj-lt"/>
            </a:endParaRPr>
          </a:p>
        </p:txBody>
      </p:sp>
      <p:sp>
        <p:nvSpPr>
          <p:cNvPr id="61444" name="Footer Placeholder 3">
            <a:extLst>
              <a:ext uri="{FF2B5EF4-FFF2-40B4-BE49-F238E27FC236}">
                <a16:creationId xmlns:a16="http://schemas.microsoft.com/office/drawing/2014/main" id="{9817551E-D46E-940A-3000-9C22387AE1BB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ln/>
        </p:spPr>
        <p:txBody>
          <a:bodyPr/>
          <a:lstStyle/>
          <a:p>
            <a:pPr marL="0" indent="0" algn="ctr" eaLnBrk="1" hangingPunct="1">
              <a:spcBef>
                <a:spcPct val="0"/>
              </a:spcBef>
              <a:buNone/>
            </a:pPr>
            <a:r>
              <a:rPr lang="en-US" altLang="en-US" sz="1400" dirty="0">
                <a:solidFill>
                  <a:srgbClr val="0000FF"/>
                </a:solidFill>
                <a:latin typeface="+mj-lt"/>
                <a:ea typeface="+mn-ea"/>
                <a:cs typeface="+mn-cs"/>
              </a:rPr>
              <a:t>Department of AI&amp;DS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D837189-5D2B-B020-6F44-76201CF4A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381000"/>
            <a:ext cx="8989505" cy="5715000"/>
          </a:xfrm>
        </p:spPr>
      </p:pic>
    </p:spTree>
    <p:extLst>
      <p:ext uri="{BB962C8B-B14F-4D97-AF65-F5344CB8AC3E}">
        <p14:creationId xmlns:p14="http://schemas.microsoft.com/office/powerpoint/2010/main" val="3511182728"/>
      </p:ext>
    </p:extLst>
  </p:cSld>
  <p:clrMapOvr>
    <a:masterClrMapping/>
  </p:clrMapOvr>
  <p:transition>
    <p:zoom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FA2E6-F97C-65D5-B589-FA8420E53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>
            <a:extLst>
              <a:ext uri="{FF2B5EF4-FFF2-40B4-BE49-F238E27FC236}">
                <a16:creationId xmlns:a16="http://schemas.microsoft.com/office/drawing/2014/main" id="{179DEDB1-C898-DEB3-20A4-6677D8C7B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4589"/>
            <a:ext cx="7772400" cy="1143000"/>
          </a:xfrm>
          <a:ln/>
        </p:spPr>
        <p:txBody>
          <a:bodyPr vert="horz" wrap="square" lIns="91440" tIns="45720" rIns="91440" bIns="45720" anchor="ctr" anchorCtr="0"/>
          <a:lstStyle/>
          <a:p>
            <a:endParaRPr lang="en-US" altLang="en-US" dirty="0">
              <a:latin typeface="+mj-lt"/>
            </a:endParaRPr>
          </a:p>
        </p:txBody>
      </p:sp>
      <p:sp>
        <p:nvSpPr>
          <p:cNvPr id="61444" name="Footer Placeholder 3">
            <a:extLst>
              <a:ext uri="{FF2B5EF4-FFF2-40B4-BE49-F238E27FC236}">
                <a16:creationId xmlns:a16="http://schemas.microsoft.com/office/drawing/2014/main" id="{B9F6057D-D78C-6602-047B-34DDEF6BE3C8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ln/>
        </p:spPr>
        <p:txBody>
          <a:bodyPr/>
          <a:lstStyle/>
          <a:p>
            <a:pPr marL="0" indent="0" algn="ctr" eaLnBrk="1" hangingPunct="1">
              <a:spcBef>
                <a:spcPct val="0"/>
              </a:spcBef>
              <a:buNone/>
            </a:pPr>
            <a:r>
              <a:rPr lang="en-US" altLang="en-US" sz="1400" dirty="0">
                <a:solidFill>
                  <a:srgbClr val="0000FF"/>
                </a:solidFill>
                <a:latin typeface="+mj-lt"/>
                <a:ea typeface="+mn-ea"/>
                <a:cs typeface="+mn-cs"/>
              </a:rPr>
              <a:t>Department of AI&amp;DS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6D2AB0F3-2A7A-F5E9-2012-FAD873DD83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59618"/>
            <a:ext cx="8888824" cy="6012581"/>
          </a:xfrm>
        </p:spPr>
      </p:pic>
    </p:spTree>
    <p:extLst>
      <p:ext uri="{BB962C8B-B14F-4D97-AF65-F5344CB8AC3E}">
        <p14:creationId xmlns:p14="http://schemas.microsoft.com/office/powerpoint/2010/main" val="2498201318"/>
      </p:ext>
    </p:extLst>
  </p:cSld>
  <p:clrMapOvr>
    <a:masterClrMapping/>
  </p:clrMapOvr>
  <p:transition>
    <p:zoom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53F82-545F-25C2-BEB1-E61E4A280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1B7E71-D752-C75F-FD1D-AD4FF901AE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81000"/>
            <a:ext cx="8768742" cy="5638800"/>
          </a:xfrm>
        </p:spPr>
      </p:pic>
    </p:spTree>
    <p:extLst>
      <p:ext uri="{BB962C8B-B14F-4D97-AF65-F5344CB8AC3E}">
        <p14:creationId xmlns:p14="http://schemas.microsoft.com/office/powerpoint/2010/main" val="801185033"/>
      </p:ext>
    </p:extLst>
  </p:cSld>
  <p:clrMapOvr>
    <a:masterClrMapping/>
  </p:clrMapOvr>
  <p:transition>
    <p:zoom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63F18-615D-9CDA-0431-394EB8F6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C60A53-931E-8E27-704D-0EF9C39033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57200"/>
            <a:ext cx="7772400" cy="5663025"/>
          </a:xfrm>
        </p:spPr>
      </p:pic>
    </p:spTree>
    <p:extLst>
      <p:ext uri="{BB962C8B-B14F-4D97-AF65-F5344CB8AC3E}">
        <p14:creationId xmlns:p14="http://schemas.microsoft.com/office/powerpoint/2010/main" val="196683869"/>
      </p:ext>
    </p:extLst>
  </p:cSld>
  <p:clrMapOvr>
    <a:masterClrMapping/>
  </p:clrMapOvr>
  <p:transition>
    <p:zoom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0E0D0-74E2-8A31-BB83-245406A89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FD2DE-5EA6-2A11-929E-044897CB8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098173-D1E6-A812-33E5-35287B4C1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54" y="381000"/>
            <a:ext cx="8513545" cy="5767534"/>
          </a:xfrm>
        </p:spPr>
      </p:pic>
    </p:spTree>
    <p:extLst>
      <p:ext uri="{BB962C8B-B14F-4D97-AF65-F5344CB8AC3E}">
        <p14:creationId xmlns:p14="http://schemas.microsoft.com/office/powerpoint/2010/main" val="3675207552"/>
      </p:ext>
    </p:extLst>
  </p:cSld>
  <p:clrMapOvr>
    <a:masterClrMapping/>
  </p:clrMapOvr>
  <p:transition>
    <p:zoom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5DBCA-05CA-D525-E551-8848EBEF0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0411A-8AEE-A60C-D33F-EAFF49F03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FD21B8-09BF-92B5-6173-D7D5C41575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99"/>
          <a:stretch/>
        </p:blipFill>
        <p:spPr>
          <a:xfrm>
            <a:off x="703446" y="2057400"/>
            <a:ext cx="7772400" cy="2316232"/>
          </a:xfrm>
        </p:spPr>
      </p:pic>
    </p:spTree>
    <p:extLst>
      <p:ext uri="{BB962C8B-B14F-4D97-AF65-F5344CB8AC3E}">
        <p14:creationId xmlns:p14="http://schemas.microsoft.com/office/powerpoint/2010/main" val="1733659301"/>
      </p:ext>
    </p:extLst>
  </p:cSld>
  <p:clrMapOvr>
    <a:masterClrMapping/>
  </p:clrMapOvr>
  <p:transition>
    <p:zoom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en-US" dirty="0"/>
              <a:t>Social Impact</a:t>
            </a:r>
          </a:p>
        </p:txBody>
      </p:sp>
      <p:sp>
        <p:nvSpPr>
          <p:cNvPr id="59395" name="Content Placeholder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lstStyle/>
          <a:p>
            <a:r>
              <a:rPr lang="en-US" altLang="en-US" dirty="0"/>
              <a:t>Improved Healthcare Outcomes</a:t>
            </a:r>
          </a:p>
          <a:p>
            <a:r>
              <a:rPr lang="en-US" altLang="en-US" dirty="0"/>
              <a:t>Increased Access to Healthcare</a:t>
            </a:r>
          </a:p>
          <a:p>
            <a:r>
              <a:rPr lang="en-US" altLang="en-US" dirty="0"/>
              <a:t>Empowerment of Healthcare Professionals</a:t>
            </a:r>
          </a:p>
          <a:p>
            <a:r>
              <a:rPr lang="en-US" altLang="en-US" dirty="0"/>
              <a:t>Patient Trust and Engagement</a:t>
            </a:r>
          </a:p>
          <a:p>
            <a:r>
              <a:rPr lang="en-US" altLang="en-US" dirty="0"/>
              <a:t>Research and Innovation</a:t>
            </a:r>
          </a:p>
        </p:txBody>
      </p:sp>
      <p:sp>
        <p:nvSpPr>
          <p:cNvPr id="59396" name="Footer Placeholder 3"/>
          <p:cNvSpPr txBox="1">
            <a:spLocks noGrp="1"/>
          </p:cNvSpPr>
          <p:nvPr>
            <p:ph type="ftr" sz="quarter" idx="3"/>
          </p:nvPr>
        </p:nvSpPr>
        <p:spPr>
          <a:ln/>
        </p:spPr>
        <p:txBody>
          <a:bodyPr/>
          <a:lstStyle/>
          <a:p>
            <a:pPr marL="0" indent="0" algn="ctr" eaLnBrk="1" hangingPunct="1">
              <a:spcBef>
                <a:spcPct val="0"/>
              </a:spcBef>
              <a:buNone/>
            </a:pPr>
            <a:r>
              <a:rPr lang="en-US" altLang="en-US" sz="1400" dirty="0">
                <a:solidFill>
                  <a:srgbClr val="0000FF"/>
                </a:solidFill>
                <a:latin typeface="Arial" panose="020B0604020202020204" pitchFamily="34" charset="0"/>
                <a:ea typeface="+mn-ea"/>
                <a:cs typeface="+mn-cs"/>
              </a:rPr>
              <a:t>Department of AI&amp;DS</a:t>
            </a:r>
          </a:p>
        </p:txBody>
      </p:sp>
    </p:spTree>
  </p:cSld>
  <p:clrMapOvr>
    <a:masterClrMapping/>
  </p:clrMapOvr>
  <p:transition>
    <p:zoom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7F288-A794-5B69-0FD5-25B8CD86B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>
            <a:extLst>
              <a:ext uri="{FF2B5EF4-FFF2-40B4-BE49-F238E27FC236}">
                <a16:creationId xmlns:a16="http://schemas.microsoft.com/office/drawing/2014/main" id="{8D7032B6-22E4-0BB2-3C88-EE6A82C34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52400"/>
            <a:ext cx="7772400" cy="1143000"/>
          </a:xfrm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en-US" dirty="0">
                <a:latin typeface="+mn-lt"/>
              </a:rPr>
              <a:t>Publication</a:t>
            </a:r>
          </a:p>
        </p:txBody>
      </p:sp>
      <p:sp>
        <p:nvSpPr>
          <p:cNvPr id="48131" name="Footer Placeholder 3">
            <a:extLst>
              <a:ext uri="{FF2B5EF4-FFF2-40B4-BE49-F238E27FC236}">
                <a16:creationId xmlns:a16="http://schemas.microsoft.com/office/drawing/2014/main" id="{9BF80470-9085-D173-4C79-BA68323EA8C8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ln/>
        </p:spPr>
        <p:txBody>
          <a:bodyPr/>
          <a:lstStyle/>
          <a:p>
            <a:pPr marL="0" indent="0" algn="ctr" eaLnBrk="1" hangingPunct="1">
              <a:spcBef>
                <a:spcPct val="0"/>
              </a:spcBef>
              <a:buNone/>
            </a:pPr>
            <a:r>
              <a:rPr lang="en-US" altLang="en-US" sz="1400" dirty="0">
                <a:solidFill>
                  <a:srgbClr val="0000FF"/>
                </a:solidFill>
                <a:latin typeface="Arial" panose="020B0604020202020204" pitchFamily="34" charset="0"/>
                <a:ea typeface="+mn-ea"/>
                <a:cs typeface="+mn-cs"/>
              </a:rPr>
              <a:t>Department of AI&amp;DS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1BA8A-13B7-E3B3-5E36-457EFC692904}"/>
              </a:ext>
            </a:extLst>
          </p:cNvPr>
          <p:cNvSpPr>
            <a:spLocks noGrp="1"/>
          </p:cNvSpPr>
          <p:nvPr/>
        </p:nvSpPr>
        <p:spPr>
          <a:xfrm>
            <a:off x="914400" y="7620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endParaRPr lang="en-IN" altLang="en-US" sz="2800" b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7857A0-BBCC-2221-D675-D33233C50269}"/>
              </a:ext>
            </a:extLst>
          </p:cNvPr>
          <p:cNvSpPr txBox="1"/>
          <p:nvPr/>
        </p:nvSpPr>
        <p:spPr>
          <a:xfrm>
            <a:off x="2290813" y="3277518"/>
            <a:ext cx="45816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7A8B8D-1C7D-B479-A55D-094B04922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428" y="1079910"/>
            <a:ext cx="4430344" cy="25053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1CBB00-2CFD-2E37-D5C1-082BEE176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3808045"/>
            <a:ext cx="4191000" cy="237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33965"/>
      </p:ext>
    </p:extLst>
  </p:cSld>
  <p:clrMapOvr>
    <a:masterClrMapping/>
  </p:clrMapOvr>
  <p:transition>
    <p:zoom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8FF60-9CD2-8360-8A00-31AE7959E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168474-AC11-39C3-3012-0F82E1873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2200" y="2129276"/>
            <a:ext cx="5306568" cy="3007501"/>
          </a:xfrm>
        </p:spPr>
      </p:pic>
    </p:spTree>
    <p:extLst>
      <p:ext uri="{BB962C8B-B14F-4D97-AF65-F5344CB8AC3E}">
        <p14:creationId xmlns:p14="http://schemas.microsoft.com/office/powerpoint/2010/main" val="4058014232"/>
      </p:ext>
    </p:extLst>
  </p:cSld>
  <p:clrMapOvr>
    <a:masterClrMapping/>
  </p:clrMapOvr>
  <p:transition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7743-B6D9-1CE1-331C-C48B750BB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383" y="408222"/>
            <a:ext cx="7772400" cy="11430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Work Flow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8DCF376-F5D0-365E-B929-F69A41654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35982"/>
            <a:ext cx="8079605" cy="4544778"/>
          </a:xfrm>
        </p:spPr>
      </p:pic>
    </p:spTree>
    <p:extLst>
      <p:ext uri="{BB962C8B-B14F-4D97-AF65-F5344CB8AC3E}">
        <p14:creationId xmlns:p14="http://schemas.microsoft.com/office/powerpoint/2010/main" val="1561299864"/>
      </p:ext>
    </p:extLst>
  </p:cSld>
  <p:clrMapOvr>
    <a:masterClrMapping/>
  </p:clrMapOvr>
  <p:transition>
    <p:zoom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en-US" dirty="0">
                <a:latin typeface="+mj-lt"/>
              </a:rPr>
              <a:t>References</a:t>
            </a:r>
          </a:p>
        </p:txBody>
      </p:sp>
      <p:sp>
        <p:nvSpPr>
          <p:cNvPr id="61443" name="Content Placeholder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lstStyle/>
          <a:p>
            <a:pPr marL="0" indent="0" algn="just">
              <a:buNone/>
            </a:pPr>
            <a:r>
              <a:rPr lang="en-US" altLang="en-US" dirty="0">
                <a:latin typeface="+mj-lt"/>
              </a:rPr>
              <a:t>Lu, Shuai, Zhang, </a:t>
            </a:r>
            <a:r>
              <a:rPr lang="en-US" altLang="en-US" dirty="0" err="1">
                <a:latin typeface="+mj-lt"/>
              </a:rPr>
              <a:t>Weihang</a:t>
            </a:r>
            <a:r>
              <a:rPr lang="en-US" altLang="en-US" dirty="0">
                <a:latin typeface="+mj-lt"/>
              </a:rPr>
              <a:t>, Zhao, He, Liu, </a:t>
            </a:r>
            <a:r>
              <a:rPr lang="en-US" altLang="en-US" dirty="0" err="1">
                <a:latin typeface="+mj-lt"/>
              </a:rPr>
              <a:t>Hanruo</a:t>
            </a:r>
            <a:r>
              <a:rPr lang="en-US" altLang="en-US" dirty="0">
                <a:latin typeface="+mj-lt"/>
              </a:rPr>
              <a:t>, Wang, </a:t>
            </a:r>
            <a:r>
              <a:rPr lang="en-US" altLang="en-US" dirty="0" err="1">
                <a:latin typeface="+mj-lt"/>
              </a:rPr>
              <a:t>Ningli</a:t>
            </a:r>
            <a:r>
              <a:rPr lang="en-US" altLang="en-US" dirty="0">
                <a:latin typeface="+mj-lt"/>
              </a:rPr>
              <a:t>, and Li, </a:t>
            </a:r>
            <a:r>
              <a:rPr lang="en-US" altLang="en-US" dirty="0" err="1">
                <a:latin typeface="+mj-lt"/>
              </a:rPr>
              <a:t>Huiqi</a:t>
            </a:r>
            <a:r>
              <a:rPr lang="en-US" altLang="en-US" dirty="0">
                <a:latin typeface="+mj-lt"/>
              </a:rPr>
              <a:t>, “Anomaly Detection for Medical Images Using Heterogeneous Auto-Encoder,” IEEE Transactions on Image Processing, 2024, Volume 33, Issue 4, Pages 2770-2782, DOI: 10.1109/TIP.2024.3381435.</a:t>
            </a:r>
          </a:p>
        </p:txBody>
      </p:sp>
      <p:sp>
        <p:nvSpPr>
          <p:cNvPr id="61444" name="Footer Placeholder 3"/>
          <p:cNvSpPr txBox="1">
            <a:spLocks noGrp="1"/>
          </p:cNvSpPr>
          <p:nvPr>
            <p:ph type="ftr" sz="quarter" idx="3"/>
          </p:nvPr>
        </p:nvSpPr>
        <p:spPr>
          <a:ln/>
        </p:spPr>
        <p:txBody>
          <a:bodyPr/>
          <a:lstStyle/>
          <a:p>
            <a:pPr marL="0" indent="0" algn="ctr" eaLnBrk="1" hangingPunct="1">
              <a:spcBef>
                <a:spcPct val="0"/>
              </a:spcBef>
              <a:buNone/>
            </a:pPr>
            <a:r>
              <a:rPr lang="en-US" altLang="en-US" sz="1400" dirty="0">
                <a:solidFill>
                  <a:srgbClr val="0000FF"/>
                </a:solidFill>
                <a:latin typeface="+mj-lt"/>
                <a:ea typeface="+mn-ea"/>
                <a:cs typeface="+mn-cs"/>
              </a:rPr>
              <a:t>Department of AI&amp;DS</a:t>
            </a:r>
          </a:p>
        </p:txBody>
      </p:sp>
    </p:spTree>
  </p:cSld>
  <p:clrMapOvr>
    <a:masterClrMapping/>
  </p:clrMapOvr>
  <p:transition>
    <p:zoom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CEE03-9D42-8DFF-48FC-0D38FCB68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>
            <a:extLst>
              <a:ext uri="{FF2B5EF4-FFF2-40B4-BE49-F238E27FC236}">
                <a16:creationId xmlns:a16="http://schemas.microsoft.com/office/drawing/2014/main" id="{3014D28B-00DA-BE2F-FFF1-4B0BD6DEA48C}"/>
              </a:ext>
            </a:extLst>
          </p:cNvPr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en-US" dirty="0">
                <a:latin typeface="+mj-lt"/>
              </a:rPr>
              <a:t>References</a:t>
            </a:r>
          </a:p>
        </p:txBody>
      </p:sp>
      <p:sp>
        <p:nvSpPr>
          <p:cNvPr id="61443" name="Content Placeholder 2">
            <a:extLst>
              <a:ext uri="{FF2B5EF4-FFF2-40B4-BE49-F238E27FC236}">
                <a16:creationId xmlns:a16="http://schemas.microsoft.com/office/drawing/2014/main" id="{958668BB-BF84-EBEB-596B-9AD1D1140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52600"/>
            <a:ext cx="8330665" cy="4101966"/>
          </a:xfrm>
          <a:ln/>
        </p:spPr>
        <p:txBody>
          <a:bodyPr vert="horz" wrap="square" lIns="91440" tIns="45720" rIns="91440" bIns="45720" anchor="t" anchorCtr="0"/>
          <a:lstStyle/>
          <a:p>
            <a:pPr marL="0" indent="0" algn="just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Hussain, Adnan, Amin,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Sareer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Lee,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Hunjoo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Khan, Asma, Khan, Noreen Fayyaz, and Seo,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Sanghyun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“An Automated Chest X-Ray Image Analysis for Covid-19 and Pneumonia Diagnosis Using Deep Ensemble Strategy,” IEEE Access, 2023, Volume 11, Pages 97207-97220, DOI: 10.1109/ACCESS.2023.3312533.</a:t>
            </a:r>
          </a:p>
          <a:p>
            <a:pPr marL="0" indent="0" algn="just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444" name="Footer Placeholder 3">
            <a:extLst>
              <a:ext uri="{FF2B5EF4-FFF2-40B4-BE49-F238E27FC236}">
                <a16:creationId xmlns:a16="http://schemas.microsoft.com/office/drawing/2014/main" id="{3538FF43-0904-F74D-656F-8A524EDECC67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ln/>
        </p:spPr>
        <p:txBody>
          <a:bodyPr/>
          <a:lstStyle/>
          <a:p>
            <a:pPr marL="0" indent="0" algn="ctr" eaLnBrk="1" hangingPunct="1">
              <a:spcBef>
                <a:spcPct val="0"/>
              </a:spcBef>
              <a:buNone/>
            </a:pPr>
            <a:r>
              <a:rPr lang="en-US" altLang="en-US" sz="1400" dirty="0">
                <a:solidFill>
                  <a:srgbClr val="0000FF"/>
                </a:solidFill>
                <a:latin typeface="+mj-lt"/>
                <a:ea typeface="+mn-ea"/>
                <a:cs typeface="+mn-cs"/>
              </a:rPr>
              <a:t>Department of AI&amp;DS</a:t>
            </a:r>
          </a:p>
        </p:txBody>
      </p:sp>
    </p:spTree>
    <p:extLst>
      <p:ext uri="{BB962C8B-B14F-4D97-AF65-F5344CB8AC3E}">
        <p14:creationId xmlns:p14="http://schemas.microsoft.com/office/powerpoint/2010/main" val="980922260"/>
      </p:ext>
    </p:extLst>
  </p:cSld>
  <p:clrMapOvr>
    <a:masterClrMapping/>
  </p:clrMapOvr>
  <p:transition>
    <p:zoom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endParaRPr lang="en-US" altLang="en-US" dirty="0"/>
          </a:p>
        </p:txBody>
      </p:sp>
      <p:sp>
        <p:nvSpPr>
          <p:cNvPr id="62467" name="Content Placeholder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lstStyle/>
          <a:p>
            <a:pPr>
              <a:buNone/>
            </a:pPr>
            <a:endParaRPr lang="en-US" altLang="en-US" dirty="0"/>
          </a:p>
          <a:p>
            <a:pPr>
              <a:buNone/>
            </a:pPr>
            <a:endParaRPr lang="en-US" altLang="en-US" dirty="0"/>
          </a:p>
          <a:p>
            <a:pPr>
              <a:buNone/>
            </a:pPr>
            <a:r>
              <a:rPr lang="en-US" altLang="en-US" dirty="0"/>
              <a:t>		    </a:t>
            </a:r>
            <a:r>
              <a:rPr lang="en-US" altLang="en-US" sz="8000" dirty="0"/>
              <a:t>Thank You</a:t>
            </a:r>
          </a:p>
        </p:txBody>
      </p:sp>
      <p:sp>
        <p:nvSpPr>
          <p:cNvPr id="62468" name="Footer Placeholder 3"/>
          <p:cNvSpPr txBox="1">
            <a:spLocks noGrp="1"/>
          </p:cNvSpPr>
          <p:nvPr>
            <p:ph type="ftr" sz="quarter" idx="3"/>
          </p:nvPr>
        </p:nvSpPr>
        <p:spPr>
          <a:ln/>
        </p:spPr>
        <p:txBody>
          <a:bodyPr/>
          <a:lstStyle/>
          <a:p>
            <a:pPr marL="0" indent="0" algn="ctr" eaLnBrk="1" hangingPunct="1">
              <a:spcBef>
                <a:spcPct val="0"/>
              </a:spcBef>
              <a:buNone/>
            </a:pPr>
            <a:r>
              <a:rPr lang="en-US" altLang="en-US" sz="1400" dirty="0">
                <a:solidFill>
                  <a:srgbClr val="0000FF"/>
                </a:solidFill>
                <a:latin typeface="Arial" panose="020B0604020202020204" pitchFamily="34" charset="0"/>
                <a:ea typeface="+mn-ea"/>
                <a:cs typeface="+mn-cs"/>
              </a:rPr>
              <a:t>Department of AI&amp;DS</a:t>
            </a:r>
          </a:p>
        </p:txBody>
      </p:sp>
    </p:spTree>
  </p:cSld>
  <p:clrMapOvr>
    <a:masterClrMapping/>
  </p:clrMapOvr>
  <p:transition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en-US" dirty="0"/>
              <a:t>Datasets Used</a:t>
            </a:r>
          </a:p>
        </p:txBody>
      </p:sp>
      <p:sp>
        <p:nvSpPr>
          <p:cNvPr id="38915" name="Footer Placeholder 3"/>
          <p:cNvSpPr txBox="1">
            <a:spLocks noGrp="1"/>
          </p:cNvSpPr>
          <p:nvPr>
            <p:ph type="ftr" sz="quarter" idx="3"/>
          </p:nvPr>
        </p:nvSpPr>
        <p:spPr>
          <a:ln/>
        </p:spPr>
        <p:txBody>
          <a:bodyPr/>
          <a:lstStyle/>
          <a:p>
            <a:pPr marL="0" indent="0" algn="ctr" eaLnBrk="1" hangingPunct="1">
              <a:spcBef>
                <a:spcPct val="0"/>
              </a:spcBef>
              <a:buNone/>
            </a:pPr>
            <a:r>
              <a:rPr lang="en-US" altLang="en-US" sz="1400" dirty="0">
                <a:solidFill>
                  <a:srgbClr val="0000FF"/>
                </a:solidFill>
                <a:latin typeface="Arial" panose="020B0604020202020204" pitchFamily="34" charset="0"/>
                <a:ea typeface="+mn-ea"/>
                <a:cs typeface="+mn-cs"/>
              </a:rPr>
              <a:t>Department of AI&amp;DS</a:t>
            </a:r>
          </a:p>
        </p:txBody>
      </p:sp>
      <p:sp>
        <p:nvSpPr>
          <p:cNvPr id="38916" name="Content Placeholder 1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lstStyle/>
          <a:p>
            <a:pPr algn="just"/>
            <a:r>
              <a:rPr lang="en-IN" altLang="en-US" dirty="0"/>
              <a:t>Retinal OCT Dataset</a:t>
            </a:r>
          </a:p>
          <a:p>
            <a:pPr lvl="1" algn="just"/>
            <a:r>
              <a:rPr lang="en-US" altLang="en-US" dirty="0"/>
              <a:t>it contains four categories, including choroidal neovascularization (CNV), diabetic macular edema (DME), Rrusen, and normal. </a:t>
            </a:r>
          </a:p>
          <a:p>
            <a:pPr lvl="1" algn="just"/>
            <a:r>
              <a:rPr lang="en-US" altLang="en-US" dirty="0"/>
              <a:t>The training set contains 26,315 normal images. The test set </a:t>
            </a:r>
            <a:r>
              <a:rPr lang="en-IN" altLang="en-US" dirty="0"/>
              <a:t>contains 250 normal images and 750 abnormal images </a:t>
            </a:r>
          </a:p>
        </p:txBody>
      </p:sp>
    </p:spTree>
    <p:extLst>
      <p:ext uri="{BB962C8B-B14F-4D97-AF65-F5344CB8AC3E}">
        <p14:creationId xmlns:p14="http://schemas.microsoft.com/office/powerpoint/2010/main" val="3303431035"/>
      </p:ext>
    </p:extLst>
  </p:cSld>
  <p:clrMapOvr>
    <a:masterClrMapping/>
  </p:clrMapOvr>
  <p:transition>
    <p:zoom/>
  </p:transition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>
        <a:spAutoFit/>
      </a:bodyPr>
      <a:lstStyle>
        <a:defPPr marL="45720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>
        <a:spAutoFit/>
      </a:bodyPr>
      <a:lstStyle>
        <a:defPPr marL="45720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2036</TotalTime>
  <Words>2259</Words>
  <Application>Microsoft Office PowerPoint</Application>
  <PresentationFormat>On-screen Show (4:3)</PresentationFormat>
  <Paragraphs>448</Paragraphs>
  <Slides>82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82</vt:i4>
      </vt:variant>
    </vt:vector>
  </HeadingPairs>
  <TitlesOfParts>
    <vt:vector size="92" baseType="lpstr">
      <vt:lpstr>Arial</vt:lpstr>
      <vt:lpstr>Cambria Math</vt:lpstr>
      <vt:lpstr>Wingdings 2</vt:lpstr>
      <vt:lpstr>Times New Roman</vt:lpstr>
      <vt:lpstr>Calibri</vt:lpstr>
      <vt:lpstr>Noto Music</vt:lpstr>
      <vt:lpstr>Verdana</vt:lpstr>
      <vt:lpstr>Calibri Light</vt:lpstr>
      <vt:lpstr>Default Design</vt:lpstr>
      <vt:lpstr>Custom Design</vt:lpstr>
      <vt:lpstr>Multi-Modality Anomaly Detection and Classification Using Heterogenous Autoencoder with Multi-Scale Sparse Transformer</vt:lpstr>
      <vt:lpstr>Objective</vt:lpstr>
      <vt:lpstr>Literature Survey</vt:lpstr>
      <vt:lpstr>Literature Survey(Contd…)</vt:lpstr>
      <vt:lpstr>Literature Survey(Contd…)</vt:lpstr>
      <vt:lpstr>Literature Survey(Contd…)</vt:lpstr>
      <vt:lpstr>Modules in the Proposed Method</vt:lpstr>
      <vt:lpstr>Proposed Work Flow</vt:lpstr>
      <vt:lpstr>Datasets Used</vt:lpstr>
      <vt:lpstr>Datasets</vt:lpstr>
      <vt:lpstr>Datasets</vt:lpstr>
      <vt:lpstr>Datasets</vt:lpstr>
      <vt:lpstr>Dataset Collection</vt:lpstr>
      <vt:lpstr>PowerPoint Presentation</vt:lpstr>
      <vt:lpstr>Chest x-ray</vt:lpstr>
      <vt:lpstr>Brain</vt:lpstr>
      <vt:lpstr>Chest X-Ray</vt:lpstr>
      <vt:lpstr>Retinal OCT</vt:lpstr>
      <vt:lpstr>Covid</vt:lpstr>
      <vt:lpstr>Module-1</vt:lpstr>
      <vt:lpstr>PowerPoint Presentation</vt:lpstr>
      <vt:lpstr>Module-2</vt:lpstr>
      <vt:lpstr>System Design </vt:lpstr>
      <vt:lpstr>1. Encoder </vt:lpstr>
      <vt:lpstr>Encoder ( Contd…)</vt:lpstr>
      <vt:lpstr>Encoder ( Contd…)</vt:lpstr>
      <vt:lpstr>Encoder ( Contd…)</vt:lpstr>
      <vt:lpstr>System Design ( Contd…)</vt:lpstr>
      <vt:lpstr>System Design ( Contd…)</vt:lpstr>
      <vt:lpstr>2. Decoder </vt:lpstr>
      <vt:lpstr>Decoder ( Contd…)</vt:lpstr>
      <vt:lpstr>Decoder ( Contd…)</vt:lpstr>
      <vt:lpstr>Decoder ( Contd…)</vt:lpstr>
      <vt:lpstr>〖             Q〗_j= F_{local}^p W_j^Q, 〖             K〗_j^p= F_region^p W_j^K, 〖             V〗_j^p= F_region^p W_j^V</vt:lpstr>
      <vt:lpstr>head_j=softmax├ ( 〖Q_j K_j^P〗^T⁄√(d_head )┤) V_j^p</vt:lpstr>
      <vt:lpstr>MHA├ ( F_local, F_region^p ┤)= concate├ ( 〖head〗_1, …, 〖head〗_j, …,〖head〗_(h/2) ┤) </vt:lpstr>
      <vt:lpstr>Decoder ( Contd…)</vt:lpstr>
      <vt:lpstr>3. Feature Comparison</vt:lpstr>
      <vt:lpstr>Feature Comparison</vt:lpstr>
      <vt:lpstr>Feature Comparison</vt:lpstr>
      <vt:lpstr>Feature Comparison</vt:lpstr>
      <vt:lpstr>Feature Comparision</vt:lpstr>
      <vt:lpstr>Loss and Anomaly Score</vt:lpstr>
      <vt:lpstr>Loss and Anomaly Score</vt:lpstr>
      <vt:lpstr>Result</vt:lpstr>
      <vt:lpstr>PowerPoint Presentation</vt:lpstr>
      <vt:lpstr>PowerPoint Presentation</vt:lpstr>
      <vt:lpstr>PowerPoint Presentation</vt:lpstr>
      <vt:lpstr>PowerPoint Presentation</vt:lpstr>
      <vt:lpstr>Comparison across models</vt:lpstr>
      <vt:lpstr> An Automated Chest X-Ray Image Analysis for Covid-19 and Pneumonia Diagnosis Using Deep Ensemble Strategy</vt:lpstr>
      <vt:lpstr>PowerPoint Presentation</vt:lpstr>
      <vt:lpstr>Result</vt:lpstr>
      <vt:lpstr>PowerPoint Presentation</vt:lpstr>
      <vt:lpstr>Output</vt:lpstr>
      <vt:lpstr>PowerPoint Presentation</vt:lpstr>
      <vt:lpstr>Heatmap</vt:lpstr>
      <vt:lpstr>PowerPoint Presentation</vt:lpstr>
      <vt:lpstr>PowerPoint Presentation</vt:lpstr>
      <vt:lpstr>PowerPoint Presentation</vt:lpstr>
      <vt:lpstr>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Social Impact</vt:lpstr>
      <vt:lpstr>Publication</vt:lpstr>
      <vt:lpstr>PowerPoint Presentation</vt:lpstr>
      <vt:lpstr>References</vt:lpstr>
      <vt:lpstr>References</vt:lpstr>
      <vt:lpstr>PowerPoint Presentation</vt:lpstr>
    </vt:vector>
  </TitlesOfParts>
  <Company>rightgen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Dornick</dc:creator>
  <cp:lastModifiedBy>gliffy dornick</cp:lastModifiedBy>
  <cp:revision>430</cp:revision>
  <dcterms:created xsi:type="dcterms:W3CDTF">2001-09-21T16:07:35Z</dcterms:created>
  <dcterms:modified xsi:type="dcterms:W3CDTF">2025-04-27T18:35:36Z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617A6CF3A5E441F09D84CBDC4624D28F_12</vt:lpwstr>
  </property>
  <property fmtid="{D5CDD505-2E9C-101B-9397-08002B2CF9AE}" pid="3" name="KSOProductBuildVer">
    <vt:lpwstr>1033-12.2.0.19307</vt:lpwstr>
  </property>
</Properties>
</file>